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58" r:id="rId3"/>
    <p:sldId id="257" r:id="rId4"/>
    <p:sldId id="259" r:id="rId5"/>
    <p:sldId id="260" r:id="rId6"/>
    <p:sldId id="261" r:id="rId7"/>
    <p:sldId id="262" r:id="rId8"/>
    <p:sldId id="264" r:id="rId9"/>
    <p:sldId id="265" r:id="rId10"/>
    <p:sldId id="266" r:id="rId11"/>
    <p:sldId id="267" r:id="rId12"/>
    <p:sldId id="268" r:id="rId13"/>
    <p:sldId id="263"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24"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A8C22C88-A9D2-47AC-B99B-09E236826B3F}"/>
    <pc:docChg chg="addSld modSld sldOrd">
      <pc:chgData name="" userId="" providerId="" clId="Web-{A8C22C88-A9D2-47AC-B99B-09E236826B3F}" dt="2019-03-05T11:05:09.975" v="100" actId="14100"/>
      <pc:docMkLst>
        <pc:docMk/>
      </pc:docMkLst>
      <pc:sldChg chg="modSp ord">
        <pc:chgData name="" userId="" providerId="" clId="Web-{A8C22C88-A9D2-47AC-B99B-09E236826B3F}" dt="2019-03-05T10:56:40.239" v="11" actId="20577"/>
        <pc:sldMkLst>
          <pc:docMk/>
          <pc:sldMk cId="3706008235" sldId="264"/>
        </pc:sldMkLst>
        <pc:spChg chg="mod">
          <ac:chgData name="" userId="" providerId="" clId="Web-{A8C22C88-A9D2-47AC-B99B-09E236826B3F}" dt="2019-03-05T10:56:40.239" v="11" actId="20577"/>
          <ac:spMkLst>
            <pc:docMk/>
            <pc:sldMk cId="3706008235" sldId="264"/>
            <ac:spMk id="3" creationId="{00000000-0000-0000-0000-000000000000}"/>
          </ac:spMkLst>
        </pc:spChg>
      </pc:sldChg>
      <pc:sldChg chg="addSp delSp modSp">
        <pc:chgData name="" userId="" providerId="" clId="Web-{A8C22C88-A9D2-47AC-B99B-09E236826B3F}" dt="2019-03-05T11:00:54.919" v="57" actId="1076"/>
        <pc:sldMkLst>
          <pc:docMk/>
          <pc:sldMk cId="4154083698" sldId="265"/>
        </pc:sldMkLst>
        <pc:spChg chg="mod">
          <ac:chgData name="" userId="" providerId="" clId="Web-{A8C22C88-A9D2-47AC-B99B-09E236826B3F}" dt="2019-03-05T11:00:36.466" v="50" actId="14100"/>
          <ac:spMkLst>
            <pc:docMk/>
            <pc:sldMk cId="4154083698" sldId="265"/>
            <ac:spMk id="2" creationId="{00000000-0000-0000-0000-000000000000}"/>
          </ac:spMkLst>
        </pc:spChg>
        <pc:spChg chg="del">
          <ac:chgData name="" userId="" providerId="" clId="Web-{A8C22C88-A9D2-47AC-B99B-09E236826B3F}" dt="2019-03-05T10:59:29.557" v="42"/>
          <ac:spMkLst>
            <pc:docMk/>
            <pc:sldMk cId="4154083698" sldId="265"/>
            <ac:spMk id="3" creationId="{00000000-0000-0000-0000-000000000000}"/>
          </ac:spMkLst>
        </pc:spChg>
        <pc:picChg chg="add mod ord">
          <ac:chgData name="" userId="" providerId="" clId="Web-{A8C22C88-A9D2-47AC-B99B-09E236826B3F}" dt="2019-03-05T11:00:54.919" v="57" actId="1076"/>
          <ac:picMkLst>
            <pc:docMk/>
            <pc:sldMk cId="4154083698" sldId="265"/>
            <ac:picMk id="4" creationId="{EC70A890-B359-4528-80A5-729EFDECEE6D}"/>
          </ac:picMkLst>
        </pc:picChg>
      </pc:sldChg>
      <pc:sldChg chg="modSp new">
        <pc:chgData name="" userId="" providerId="" clId="Web-{A8C22C88-A9D2-47AC-B99B-09E236826B3F}" dt="2019-03-05T11:01:50.562" v="65" actId="20577"/>
        <pc:sldMkLst>
          <pc:docMk/>
          <pc:sldMk cId="2583947166" sldId="266"/>
        </pc:sldMkLst>
        <pc:spChg chg="mod">
          <ac:chgData name="" userId="" providerId="" clId="Web-{A8C22C88-A9D2-47AC-B99B-09E236826B3F}" dt="2019-03-05T11:01:50.562" v="65" actId="20577"/>
          <ac:spMkLst>
            <pc:docMk/>
            <pc:sldMk cId="2583947166" sldId="266"/>
            <ac:spMk id="3" creationId="{7047C788-3096-44C2-973D-32CEEE20989A}"/>
          </ac:spMkLst>
        </pc:spChg>
      </pc:sldChg>
      <pc:sldChg chg="addSp modSp new">
        <pc:chgData name="" userId="" providerId="" clId="Web-{A8C22C88-A9D2-47AC-B99B-09E236826B3F}" dt="2019-03-05T11:05:09.975" v="100" actId="14100"/>
        <pc:sldMkLst>
          <pc:docMk/>
          <pc:sldMk cId="608429156" sldId="267"/>
        </pc:sldMkLst>
        <pc:spChg chg="mod">
          <ac:chgData name="" userId="" providerId="" clId="Web-{A8C22C88-A9D2-47AC-B99B-09E236826B3F}" dt="2019-03-05T11:02:43.860" v="83" actId="20577"/>
          <ac:spMkLst>
            <pc:docMk/>
            <pc:sldMk cId="608429156" sldId="267"/>
            <ac:spMk id="2" creationId="{06A587F7-BD13-44A1-B23C-B0810CF25751}"/>
          </ac:spMkLst>
        </pc:spChg>
        <pc:spChg chg="mod">
          <ac:chgData name="" userId="" providerId="" clId="Web-{A8C22C88-A9D2-47AC-B99B-09E236826B3F}" dt="2019-03-05T11:05:06.053" v="99" actId="1076"/>
          <ac:spMkLst>
            <pc:docMk/>
            <pc:sldMk cId="608429156" sldId="267"/>
            <ac:spMk id="3" creationId="{E0D9E2DD-9AF4-4AE3-8D60-0D8D3F482485}"/>
          </ac:spMkLst>
        </pc:spChg>
        <pc:picChg chg="add mod">
          <ac:chgData name="" userId="" providerId="" clId="Web-{A8C22C88-A9D2-47AC-B99B-09E236826B3F}" dt="2019-03-05T11:05:09.975" v="100" actId="14100"/>
          <ac:picMkLst>
            <pc:docMk/>
            <pc:sldMk cId="608429156" sldId="267"/>
            <ac:picMk id="4" creationId="{08E8F674-61C2-42D5-988F-5D19BD47E43C}"/>
          </ac:picMkLst>
        </pc:picChg>
      </pc:sldChg>
      <pc:sldChg chg="new">
        <pc:chgData name="" userId="" providerId="" clId="Web-{A8C22C88-A9D2-47AC-B99B-09E236826B3F}" dt="2019-03-05T11:01:53.874" v="68"/>
        <pc:sldMkLst>
          <pc:docMk/>
          <pc:sldMk cId="2779884348" sldId="268"/>
        </pc:sldMkLst>
      </pc:sldChg>
    </pc:docChg>
  </pc:docChgLst>
  <pc:docChgLst>
    <pc:chgData clId="Web-{D74F21EA-A520-4694-A0F8-6C4BCA0238C6}"/>
    <pc:docChg chg="modSld sldOrd">
      <pc:chgData name="" userId="" providerId="" clId="Web-{D74F21EA-A520-4694-A0F8-6C4BCA0238C6}" dt="2019-03-05T11:07:30.694" v="55" actId="20577"/>
      <pc:docMkLst>
        <pc:docMk/>
      </pc:docMkLst>
      <pc:sldChg chg="modSp ord">
        <pc:chgData name="" userId="" providerId="" clId="Web-{D74F21EA-A520-4694-A0F8-6C4BCA0238C6}" dt="2019-03-05T11:07:28.913" v="53" actId="20577"/>
        <pc:sldMkLst>
          <pc:docMk/>
          <pc:sldMk cId="4018509428" sldId="263"/>
        </pc:sldMkLst>
        <pc:spChg chg="mod">
          <ac:chgData name="" userId="" providerId="" clId="Web-{D74F21EA-A520-4694-A0F8-6C4BCA0238C6}" dt="2019-03-05T11:07:28.913" v="53" actId="20577"/>
          <ac:spMkLst>
            <pc:docMk/>
            <pc:sldMk cId="4018509428" sldId="26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123BB6-3120-45A3-B3CA-E460823C5D62}" type="datetimeFigureOut">
              <a:rPr lang="tr-TR" smtClean="0"/>
              <a:t>24.03.2019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181623-C91B-40EA-87B3-4540BA084FE8}" type="slidenum">
              <a:rPr lang="tr-TR" smtClean="0"/>
              <a:t>‹#›</a:t>
            </a:fld>
            <a:endParaRPr lang="tr-TR"/>
          </a:p>
        </p:txBody>
      </p:sp>
    </p:spTree>
    <p:extLst>
      <p:ext uri="{BB962C8B-B14F-4D97-AF65-F5344CB8AC3E}">
        <p14:creationId xmlns:p14="http://schemas.microsoft.com/office/powerpoint/2010/main" val="3897006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5181623-C91B-40EA-87B3-4540BA084FE8}" type="slidenum">
              <a:rPr lang="tr-TR" smtClean="0"/>
              <a:t>1</a:t>
            </a:fld>
            <a:endParaRPr lang="tr-TR"/>
          </a:p>
        </p:txBody>
      </p:sp>
    </p:spTree>
    <p:extLst>
      <p:ext uri="{BB962C8B-B14F-4D97-AF65-F5344CB8AC3E}">
        <p14:creationId xmlns:p14="http://schemas.microsoft.com/office/powerpoint/2010/main" val="98965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6627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375734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678428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A8C2FC5-7F9B-43E5-B439-CC89A5E48959}" type="datetimeFigureOut">
              <a:rPr lang="tr-TR" smtClean="0"/>
              <a:t>24.03.2019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10932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A8C2FC5-7F9B-43E5-B439-CC89A5E48959}" type="datetimeFigureOut">
              <a:rPr lang="tr-TR" smtClean="0"/>
              <a:t>24.03.2019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14465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7" name="Date Placeholder 2"/>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4049511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373907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7" name="Date Placeholder 4"/>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62871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A8C2FC5-7F9B-43E5-B439-CC89A5E48959}" type="datetimeFigureOut">
              <a:rPr lang="tr-TR" smtClean="0"/>
              <a:t>24.03.2019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5356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A8C2FC5-7F9B-43E5-B439-CC89A5E48959}" type="datetimeFigureOut">
              <a:rPr lang="tr-TR" smtClean="0"/>
              <a:t>24.03.2019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2180068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2181199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tr-TR" smtClean="0"/>
              <a:t>Asıl başlık stili için tıklatın</a:t>
            </a:r>
            <a:endParaRPr lang="en-US" dirty="0"/>
          </a:p>
        </p:txBody>
      </p:sp>
      <p:sp>
        <p:nvSpPr>
          <p:cNvPr id="14" name="Text Placeholder 3"/>
          <p:cNvSpPr>
            <a:spLocks noGrp="1"/>
          </p:cNvSpPr>
          <p:nvPr>
            <p:ph type="body" sz="half" idx="13"/>
          </p:nvPr>
        </p:nvSpPr>
        <p:spPr>
          <a:xfrm>
            <a:off x="1448177" y="3771174"/>
            <a:ext cx="5540814"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
        <p:nvSpPr>
          <p:cNvPr id="11" name="TextBox 10"/>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896710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937679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4254289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3441524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1393259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A8C2FC5-7F9B-43E5-B439-CC89A5E48959}" type="datetimeFigureOut">
              <a:rPr lang="tr-TR" smtClean="0"/>
              <a:t>24.03.2019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3344335-D001-4321-ACA3-3C3517E61262}" type="slidenum">
              <a:rPr lang="tr-TR" smtClean="0"/>
              <a:t>‹#›</a:t>
            </a:fld>
            <a:endParaRPr lang="tr-TR"/>
          </a:p>
        </p:txBody>
      </p:sp>
    </p:spTree>
    <p:extLst>
      <p:ext uri="{BB962C8B-B14F-4D97-AF65-F5344CB8AC3E}">
        <p14:creationId xmlns:p14="http://schemas.microsoft.com/office/powerpoint/2010/main" val="2510101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A8C2FC5-7F9B-43E5-B439-CC89A5E48959}" type="datetimeFigureOut">
              <a:rPr lang="tr-TR" smtClean="0"/>
              <a:t>24.03.2019</a:t>
            </a:fld>
            <a:endParaRPr lang="tr-T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23344335-D001-4321-ACA3-3C3517E61262}" type="slidenum">
              <a:rPr lang="tr-TR" smtClean="0"/>
              <a:t>‹#›</a:t>
            </a:fld>
            <a:endParaRPr lang="tr-TR"/>
          </a:p>
        </p:txBody>
      </p:sp>
    </p:spTree>
    <p:extLst>
      <p:ext uri="{BB962C8B-B14F-4D97-AF65-F5344CB8AC3E}">
        <p14:creationId xmlns:p14="http://schemas.microsoft.com/office/powerpoint/2010/main" val="10727172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biography.com/people/groups/birth-city-reus" TargetMode="External"/><Relationship Id="rId3" Type="http://schemas.openxmlformats.org/officeDocument/2006/relationships/hyperlink" Target="https://www.biography.com/people/groups/born-on-june-25" TargetMode="External"/><Relationship Id="rId7" Type="http://schemas.openxmlformats.org/officeDocument/2006/relationships/hyperlink" Target="https://www.biography.com/people/groups/famous-alumni-of-provincial-school-of-architecture" TargetMode="External"/><Relationship Id="rId2" Type="http://schemas.openxmlformats.org/officeDocument/2006/relationships/hyperlink" Target="https://www.biography.com/people/groups/famous-architects" TargetMode="External"/><Relationship Id="rId1" Type="http://schemas.openxmlformats.org/officeDocument/2006/relationships/slideLayout" Target="../slideLayouts/slideLayout2.xml"/><Relationship Id="rId6" Type="http://schemas.openxmlformats.org/officeDocument/2006/relationships/hyperlink" Target="https://www.biography.com/people/groups/died-1926" TargetMode="External"/><Relationship Id="rId11" Type="http://schemas.openxmlformats.org/officeDocument/2006/relationships/hyperlink" Target="https://www.biography.com/people/groups/died-in-spain" TargetMode="External"/><Relationship Id="rId5" Type="http://schemas.openxmlformats.org/officeDocument/2006/relationships/hyperlink" Target="https://www.biography.com/people/groups/died-on-june-10" TargetMode="External"/><Relationship Id="rId10" Type="http://schemas.openxmlformats.org/officeDocument/2006/relationships/hyperlink" Target="https://www.biography.com/people/groups/death-city-barcelona" TargetMode="External"/><Relationship Id="rId4" Type="http://schemas.openxmlformats.org/officeDocument/2006/relationships/hyperlink" Target="https://www.biography.com/people/groups/born-1852" TargetMode="External"/><Relationship Id="rId9" Type="http://schemas.openxmlformats.org/officeDocument/2006/relationships/hyperlink" Target="https://www.biography.com/people/groups/born-in-spai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wikizeroo.net/index.php?q=aHR0cHM6Ly9lbi53aWtpcGVkaWEub3JnL3dpa2kvTWFnbnVtX29wdXM" TargetMode="External"/><Relationship Id="rId2" Type="http://schemas.openxmlformats.org/officeDocument/2006/relationships/hyperlink" Target="http://www.wikizeroo.net/index.php?q=aHR0cHM6Ly9lbi53aWtpcGVkaWEub3JnL3dpa2kvQmFyY2Vsb25h" TargetMode="External"/><Relationship Id="rId1" Type="http://schemas.openxmlformats.org/officeDocument/2006/relationships/slideLayout" Target="../slideLayouts/slideLayout2.xml"/><Relationship Id="rId4" Type="http://schemas.openxmlformats.org/officeDocument/2006/relationships/hyperlink" Target="http://www.wikizeroo.net/index.php?q=aHR0cHM6Ly9lbi53aWtpcGVkaWEub3JnL3dpa2kvU2FncmFkYV9GYW0lQzMlQURsaWE"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booking.com/city/es/barcelona.html?aid=1418373&amp;no_rooms=1&amp;group_adults=1" TargetMode="External"/><Relationship Id="rId2" Type="http://schemas.openxmlformats.org/officeDocument/2006/relationships/hyperlink" Target="https://parkguell.org/antoni-gaud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ogle.com/url?sa=i&amp;source=images&amp;cd=&amp;cad=rja&amp;uact=8&amp;ved=2ahUKEwiM-JziuJvhAhUFLBoKHZOTBDMQjhx6BAgBEAM&amp;url=https%3A%2F%2Fbarcelonando.com%2Fgaudi-crypt-colonia-guell&amp;psig=AOvVaw29dNo0GiSUeI5yzhIv6CH_&amp;ust=1553539761487430"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biography.com/people/antoni-gaud%C3%AD-4069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99592" y="3007020"/>
            <a:ext cx="7772400" cy="1470025"/>
          </a:xfrm>
        </p:spPr>
        <p:txBody>
          <a:bodyPr/>
          <a:lstStyle/>
          <a:p>
            <a:r>
              <a:rPr lang="tr-TR" dirty="0" smtClean="0">
                <a:latin typeface="Times New Roman" pitchFamily="18" charset="0"/>
                <a:cs typeface="Times New Roman" pitchFamily="18" charset="0"/>
              </a:rPr>
              <a:t>ANTONI GAUDI</a:t>
            </a:r>
            <a:endParaRPr lang="tr-TR" dirty="0">
              <a:latin typeface="Times New Roman" pitchFamily="18" charset="0"/>
              <a:cs typeface="Times New Roman" pitchFamily="18" charset="0"/>
            </a:endParaRPr>
          </a:p>
        </p:txBody>
      </p:sp>
      <p:sp>
        <p:nvSpPr>
          <p:cNvPr id="3" name="Alt Başlık 2"/>
          <p:cNvSpPr>
            <a:spLocks noGrp="1"/>
          </p:cNvSpPr>
          <p:nvPr>
            <p:ph type="subTitle" idx="1"/>
          </p:nvPr>
        </p:nvSpPr>
        <p:spPr>
          <a:xfrm>
            <a:off x="1331640" y="4293096"/>
            <a:ext cx="6400800" cy="1752600"/>
          </a:xfrm>
        </p:spPr>
        <p:txBody>
          <a:bodyPr/>
          <a:lstStyle/>
          <a:p>
            <a:r>
              <a:rPr lang="tr-TR" dirty="0"/>
              <a:t>      </a:t>
            </a:r>
            <a:r>
              <a:rPr lang="tr-TR" dirty="0" err="1" smtClean="0"/>
              <a:t>ArchItect</a:t>
            </a:r>
            <a:r>
              <a:rPr lang="tr-TR" dirty="0" smtClean="0"/>
              <a:t> </a:t>
            </a:r>
            <a:r>
              <a:rPr lang="tr-TR" dirty="0"/>
              <a:t>(1852–1926)</a:t>
            </a:r>
          </a:p>
        </p:txBody>
      </p:sp>
      <p:sp>
        <p:nvSpPr>
          <p:cNvPr id="4" name="AutoShape 2" descr="Antoni GaudÃ­"/>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60338"/>
            <a:ext cx="28575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3767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467544" y="1556792"/>
            <a:ext cx="8229600" cy="4525963"/>
          </a:xfrm>
        </p:spPr>
        <p:txBody>
          <a:bodyPr>
            <a:normAutofit fontScale="92500" lnSpcReduction="20000"/>
          </a:bodyPr>
          <a:lstStyle/>
          <a:p>
            <a:r>
              <a:rPr lang="tr-TR" b="1" cap="all" dirty="0"/>
              <a:t>QUICK FACTS</a:t>
            </a:r>
          </a:p>
          <a:p>
            <a:r>
              <a:rPr lang="en-US" sz="2600" dirty="0" err="1">
                <a:latin typeface="Times New Roman" pitchFamily="18" charset="0"/>
                <a:cs typeface="Times New Roman" pitchFamily="18" charset="0"/>
              </a:rPr>
              <a:t>NAMEAntoni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t>
            </a:r>
            <a:endParaRPr lang="en-US" sz="2600" dirty="0">
              <a:latin typeface="Times New Roman" pitchFamily="18" charset="0"/>
              <a:cs typeface="Times New Roman" pitchFamily="18" charset="0"/>
            </a:endParaRPr>
          </a:p>
          <a:p>
            <a:r>
              <a:rPr lang="en-US" sz="2600" dirty="0" err="1">
                <a:latin typeface="Times New Roman" pitchFamily="18" charset="0"/>
                <a:cs typeface="Times New Roman" pitchFamily="18" charset="0"/>
              </a:rPr>
              <a:t>OCCUPATION</a:t>
            </a:r>
            <a:r>
              <a:rPr lang="en-US" sz="2600" dirty="0" err="1">
                <a:latin typeface="Times New Roman" pitchFamily="18" charset="0"/>
                <a:cs typeface="Times New Roman" pitchFamily="18" charset="0"/>
                <a:hlinkClick r:id="rId2"/>
              </a:rPr>
              <a:t>Architect</a:t>
            </a: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BIRTH </a:t>
            </a:r>
            <a:r>
              <a:rPr lang="en-US" sz="2600" dirty="0" err="1">
                <a:latin typeface="Times New Roman" pitchFamily="18" charset="0"/>
                <a:cs typeface="Times New Roman" pitchFamily="18" charset="0"/>
              </a:rPr>
              <a:t>DATE</a:t>
            </a:r>
            <a:r>
              <a:rPr lang="en-US" sz="2600" dirty="0" err="1">
                <a:latin typeface="Times New Roman" pitchFamily="18" charset="0"/>
                <a:cs typeface="Times New Roman" pitchFamily="18" charset="0"/>
                <a:hlinkClick r:id="rId3"/>
              </a:rPr>
              <a:t>June</a:t>
            </a:r>
            <a:r>
              <a:rPr lang="en-US" sz="2600" dirty="0">
                <a:latin typeface="Times New Roman" pitchFamily="18" charset="0"/>
                <a:cs typeface="Times New Roman" pitchFamily="18" charset="0"/>
                <a:hlinkClick r:id="rId3"/>
              </a:rPr>
              <a:t> 25</a:t>
            </a:r>
            <a:r>
              <a:rPr lang="en-US" sz="2600" dirty="0">
                <a:latin typeface="Times New Roman" pitchFamily="18" charset="0"/>
                <a:cs typeface="Times New Roman" pitchFamily="18" charset="0"/>
              </a:rPr>
              <a:t>, </a:t>
            </a:r>
            <a:r>
              <a:rPr lang="en-US" sz="2600" dirty="0">
                <a:latin typeface="Times New Roman" pitchFamily="18" charset="0"/>
                <a:cs typeface="Times New Roman" pitchFamily="18" charset="0"/>
                <a:hlinkClick r:id="rId4"/>
              </a:rPr>
              <a:t>1852</a:t>
            </a: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DEATH </a:t>
            </a:r>
            <a:r>
              <a:rPr lang="en-US" sz="2600" dirty="0" err="1">
                <a:latin typeface="Times New Roman" pitchFamily="18" charset="0"/>
                <a:cs typeface="Times New Roman" pitchFamily="18" charset="0"/>
              </a:rPr>
              <a:t>DATE</a:t>
            </a:r>
            <a:r>
              <a:rPr lang="en-US" sz="2600" dirty="0" err="1">
                <a:latin typeface="Times New Roman" pitchFamily="18" charset="0"/>
                <a:cs typeface="Times New Roman" pitchFamily="18" charset="0"/>
                <a:hlinkClick r:id="rId5"/>
              </a:rPr>
              <a:t>June</a:t>
            </a:r>
            <a:r>
              <a:rPr lang="en-US" sz="2600" dirty="0">
                <a:latin typeface="Times New Roman" pitchFamily="18" charset="0"/>
                <a:cs typeface="Times New Roman" pitchFamily="18" charset="0"/>
                <a:hlinkClick r:id="rId5"/>
              </a:rPr>
              <a:t> 10</a:t>
            </a:r>
            <a:r>
              <a:rPr lang="en-US" sz="2600" dirty="0">
                <a:latin typeface="Times New Roman" pitchFamily="18" charset="0"/>
                <a:cs typeface="Times New Roman" pitchFamily="18" charset="0"/>
              </a:rPr>
              <a:t>, </a:t>
            </a:r>
            <a:r>
              <a:rPr lang="en-US" sz="2600" dirty="0">
                <a:latin typeface="Times New Roman" pitchFamily="18" charset="0"/>
                <a:cs typeface="Times New Roman" pitchFamily="18" charset="0"/>
                <a:hlinkClick r:id="rId6"/>
              </a:rPr>
              <a:t>1926</a:t>
            </a:r>
            <a:endParaRPr lang="en-US" sz="2600" dirty="0">
              <a:latin typeface="Times New Roman" pitchFamily="18" charset="0"/>
              <a:cs typeface="Times New Roman" pitchFamily="18" charset="0"/>
            </a:endParaRPr>
          </a:p>
          <a:p>
            <a:r>
              <a:rPr lang="en-US" sz="2600" dirty="0" err="1">
                <a:latin typeface="Times New Roman" pitchFamily="18" charset="0"/>
                <a:cs typeface="Times New Roman" pitchFamily="18" charset="0"/>
              </a:rPr>
              <a:t>EDUCATION</a:t>
            </a:r>
            <a:r>
              <a:rPr lang="en-US" sz="2600" dirty="0" err="1">
                <a:latin typeface="Times New Roman" pitchFamily="18" charset="0"/>
                <a:cs typeface="Times New Roman" pitchFamily="18" charset="0"/>
                <a:hlinkClick r:id="rId7"/>
              </a:rPr>
              <a:t>Provincial</a:t>
            </a:r>
            <a:r>
              <a:rPr lang="en-US" sz="2600" dirty="0">
                <a:latin typeface="Times New Roman" pitchFamily="18" charset="0"/>
                <a:cs typeface="Times New Roman" pitchFamily="18" charset="0"/>
                <a:hlinkClick r:id="rId7"/>
              </a:rPr>
              <a:t> School of Architecture</a:t>
            </a: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PLACE OF </a:t>
            </a:r>
            <a:r>
              <a:rPr lang="en-US" sz="2600" dirty="0" err="1">
                <a:latin typeface="Times New Roman" pitchFamily="18" charset="0"/>
                <a:cs typeface="Times New Roman" pitchFamily="18" charset="0"/>
              </a:rPr>
              <a:t>BIRTH</a:t>
            </a:r>
            <a:r>
              <a:rPr lang="en-US" sz="2600" dirty="0" err="1">
                <a:latin typeface="Times New Roman" pitchFamily="18" charset="0"/>
                <a:cs typeface="Times New Roman" pitchFamily="18" charset="0"/>
                <a:hlinkClick r:id="rId8"/>
              </a:rPr>
              <a:t>Reus</a:t>
            </a:r>
            <a:r>
              <a:rPr lang="en-US" sz="2600" dirty="0">
                <a:latin typeface="Times New Roman" pitchFamily="18" charset="0"/>
                <a:cs typeface="Times New Roman" pitchFamily="18" charset="0"/>
              </a:rPr>
              <a:t>, </a:t>
            </a:r>
            <a:r>
              <a:rPr lang="en-US" sz="2600" dirty="0">
                <a:latin typeface="Times New Roman" pitchFamily="18" charset="0"/>
                <a:cs typeface="Times New Roman" pitchFamily="18" charset="0"/>
                <a:hlinkClick r:id="rId9"/>
              </a:rPr>
              <a:t>Spain</a:t>
            </a: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PLACE OF </a:t>
            </a:r>
            <a:r>
              <a:rPr lang="en-US" sz="2600" dirty="0" err="1">
                <a:latin typeface="Times New Roman" pitchFamily="18" charset="0"/>
                <a:cs typeface="Times New Roman" pitchFamily="18" charset="0"/>
              </a:rPr>
              <a:t>DEATH</a:t>
            </a:r>
            <a:r>
              <a:rPr lang="en-US" sz="2600" dirty="0" err="1">
                <a:latin typeface="Times New Roman" pitchFamily="18" charset="0"/>
                <a:cs typeface="Times New Roman" pitchFamily="18" charset="0"/>
                <a:hlinkClick r:id="rId10"/>
              </a:rPr>
              <a:t>Barcelona</a:t>
            </a:r>
            <a:r>
              <a:rPr lang="en-US" sz="2600" dirty="0">
                <a:latin typeface="Times New Roman" pitchFamily="18" charset="0"/>
                <a:cs typeface="Times New Roman" pitchFamily="18" charset="0"/>
              </a:rPr>
              <a:t>, </a:t>
            </a:r>
            <a:r>
              <a:rPr lang="en-US" sz="2600" dirty="0">
                <a:latin typeface="Times New Roman" pitchFamily="18" charset="0"/>
                <a:cs typeface="Times New Roman" pitchFamily="18" charset="0"/>
                <a:hlinkClick r:id="rId11"/>
              </a:rPr>
              <a:t>Spain</a:t>
            </a: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AKA </a:t>
            </a:r>
            <a:r>
              <a:rPr lang="en-US" sz="2600" dirty="0" err="1">
                <a:latin typeface="Times New Roman" pitchFamily="18" charset="0"/>
                <a:cs typeface="Times New Roman" pitchFamily="18" charset="0"/>
              </a:rPr>
              <a:t>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iAntoni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t>
            </a:r>
            <a:r>
              <a:rPr lang="en-US" sz="2600" dirty="0">
                <a:latin typeface="Times New Roman" pitchFamily="18" charset="0"/>
                <a:cs typeface="Times New Roman" pitchFamily="18" charset="0"/>
              </a:rPr>
              <a:t> i </a:t>
            </a:r>
            <a:r>
              <a:rPr lang="en-US" sz="2600" dirty="0" err="1">
                <a:latin typeface="Times New Roman" pitchFamily="18" charset="0"/>
                <a:cs typeface="Times New Roman" pitchFamily="18" charset="0"/>
              </a:rPr>
              <a:t>CornetAntoni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Plàcid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t>
            </a:r>
            <a:r>
              <a:rPr lang="en-US" sz="2600" dirty="0">
                <a:latin typeface="Times New Roman" pitchFamily="18" charset="0"/>
                <a:cs typeface="Times New Roman" pitchFamily="18" charset="0"/>
              </a:rPr>
              <a:t> Cornet</a:t>
            </a:r>
          </a:p>
          <a:p>
            <a:r>
              <a:rPr lang="en-US" sz="2600" dirty="0">
                <a:latin typeface="Times New Roman" pitchFamily="18" charset="0"/>
                <a:cs typeface="Times New Roman" pitchFamily="18" charset="0"/>
              </a:rPr>
              <a:t>FULL NAME </a:t>
            </a:r>
            <a:r>
              <a:rPr lang="en-US" sz="2600" dirty="0" err="1">
                <a:latin typeface="Times New Roman" pitchFamily="18" charset="0"/>
                <a:cs typeface="Times New Roman" pitchFamily="18" charset="0"/>
              </a:rPr>
              <a:t>Antoni</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Plàcid</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Guillem</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Gaudí</a:t>
            </a:r>
            <a:r>
              <a:rPr lang="en-US" sz="2600" dirty="0">
                <a:latin typeface="Times New Roman" pitchFamily="18" charset="0"/>
                <a:cs typeface="Times New Roman" pitchFamily="18" charset="0"/>
              </a:rPr>
              <a:t> i Cornet</a:t>
            </a:r>
          </a:p>
        </p:txBody>
      </p:sp>
    </p:spTree>
    <p:extLst>
      <p:ext uri="{BB962C8B-B14F-4D97-AF65-F5344CB8AC3E}">
        <p14:creationId xmlns:p14="http://schemas.microsoft.com/office/powerpoint/2010/main" val="3272441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WHO </a:t>
            </a:r>
            <a:r>
              <a:rPr lang="tr-TR" dirty="0"/>
              <a:t>I</a:t>
            </a:r>
            <a:r>
              <a:rPr lang="tr-TR" dirty="0" smtClean="0"/>
              <a:t>S </a:t>
            </a:r>
            <a:r>
              <a:rPr lang="tr-TR" dirty="0"/>
              <a:t>HE?</a:t>
            </a:r>
          </a:p>
        </p:txBody>
      </p:sp>
      <p:sp>
        <p:nvSpPr>
          <p:cNvPr id="3" name="İçerik Yer Tutucusu 2"/>
          <p:cNvSpPr>
            <a:spLocks noGrp="1"/>
          </p:cNvSpPr>
          <p:nvPr>
            <p:ph idx="1"/>
          </p:nvPr>
        </p:nvSpPr>
        <p:spPr/>
        <p:txBody>
          <a:bodyPr>
            <a:normAutofit fontScale="92500" lnSpcReduction="10000"/>
          </a:bodyPr>
          <a:lstStyle/>
          <a:p>
            <a:r>
              <a:rPr lang="en-US" sz="1600" dirty="0" err="1">
                <a:latin typeface="Times New Roman" pitchFamily="18" charset="0"/>
                <a:cs typeface="Times New Roman" pitchFamily="18" charset="0"/>
              </a:rPr>
              <a:t>Antoni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Gaudí</a:t>
            </a:r>
            <a:r>
              <a:rPr lang="en-US" sz="1600" dirty="0">
                <a:latin typeface="Times New Roman" pitchFamily="18" charset="0"/>
                <a:cs typeface="Times New Roman" pitchFamily="18" charset="0"/>
              </a:rPr>
              <a:t> was a Barcelona-based Spanish architect whose free-flowing works were greatly influenced by nature.</a:t>
            </a:r>
            <a:endParaRPr lang="tr-TR" sz="1600" dirty="0">
              <a:latin typeface="Times New Roman" pitchFamily="18" charset="0"/>
              <a:cs typeface="Times New Roman" pitchFamily="18" charset="0"/>
            </a:endParaRPr>
          </a:p>
          <a:p>
            <a:r>
              <a:rPr lang="en-US" sz="1600" b="1" dirty="0">
                <a:latin typeface="Times New Roman" pitchFamily="18" charset="0"/>
                <a:cs typeface="Times New Roman" pitchFamily="18" charset="0"/>
              </a:rPr>
              <a:t>Synopsis</a:t>
            </a:r>
          </a:p>
          <a:p>
            <a:r>
              <a:rPr lang="en-US" sz="1600" dirty="0">
                <a:latin typeface="Times New Roman" pitchFamily="18" charset="0"/>
                <a:cs typeface="Times New Roman" pitchFamily="18" charset="0"/>
              </a:rPr>
              <a:t>The son of a coppersmith, </a:t>
            </a:r>
            <a:r>
              <a:rPr lang="en-US" sz="1600" dirty="0" err="1">
                <a:latin typeface="Times New Roman" pitchFamily="18" charset="0"/>
                <a:cs typeface="Times New Roman" pitchFamily="18" charset="0"/>
              </a:rPr>
              <a:t>Antoni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Gaudí</a:t>
            </a:r>
            <a:r>
              <a:rPr lang="en-US" sz="1600" dirty="0">
                <a:latin typeface="Times New Roman" pitchFamily="18" charset="0"/>
                <a:cs typeface="Times New Roman" pitchFamily="18" charset="0"/>
              </a:rPr>
              <a:t> was born on June 25, 1852, and took to architecture at a young age. He attended school in Barcelona, the city that would become home to most of his great works. </a:t>
            </a:r>
            <a:r>
              <a:rPr lang="en-US" sz="1600" dirty="0" err="1">
                <a:latin typeface="Times New Roman" pitchFamily="18" charset="0"/>
                <a:cs typeface="Times New Roman" pitchFamily="18" charset="0"/>
              </a:rPr>
              <a:t>Gaudí</a:t>
            </a:r>
            <a:r>
              <a:rPr lang="en-US" sz="1600" dirty="0">
                <a:latin typeface="Times New Roman" pitchFamily="18" charset="0"/>
                <a:cs typeface="Times New Roman" pitchFamily="18" charset="0"/>
              </a:rPr>
              <a:t> was part of the Catalan </a:t>
            </a:r>
            <a:r>
              <a:rPr lang="en-US" sz="1600" dirty="0" err="1">
                <a:latin typeface="Times New Roman" pitchFamily="18" charset="0"/>
                <a:cs typeface="Times New Roman" pitchFamily="18" charset="0"/>
              </a:rPr>
              <a:t>Modernista</a:t>
            </a:r>
            <a:r>
              <a:rPr lang="en-US" sz="1600" dirty="0">
                <a:latin typeface="Times New Roman" pitchFamily="18" charset="0"/>
                <a:cs typeface="Times New Roman" pitchFamily="18" charset="0"/>
              </a:rPr>
              <a:t> movement, eventually transcending it with his nature-based organic style. </a:t>
            </a:r>
            <a:r>
              <a:rPr lang="en-US" sz="1600" dirty="0" err="1">
                <a:latin typeface="Times New Roman" pitchFamily="18" charset="0"/>
                <a:cs typeface="Times New Roman" pitchFamily="18" charset="0"/>
              </a:rPr>
              <a:t>Gaudí</a:t>
            </a:r>
            <a:r>
              <a:rPr lang="en-US" sz="1600" dirty="0">
                <a:latin typeface="Times New Roman" pitchFamily="18" charset="0"/>
                <a:cs typeface="Times New Roman" pitchFamily="18" charset="0"/>
              </a:rPr>
              <a:t> died on June 10, 1926, in Barcelona, Spain.</a:t>
            </a:r>
            <a:endParaRPr lang="tr-TR" sz="1600" dirty="0">
              <a:latin typeface="Times New Roman" pitchFamily="18" charset="0"/>
              <a:cs typeface="Times New Roman" pitchFamily="18" charset="0"/>
            </a:endParaRPr>
          </a:p>
          <a:p>
            <a:r>
              <a:rPr lang="en-US" sz="1600" b="1" dirty="0">
                <a:latin typeface="Times New Roman" pitchFamily="18" charset="0"/>
                <a:cs typeface="Times New Roman" pitchFamily="18" charset="0"/>
              </a:rPr>
              <a:t>Early Years</a:t>
            </a:r>
          </a:p>
          <a:p>
            <a:r>
              <a:rPr lang="en-US" sz="1600" dirty="0">
                <a:effectLst/>
                <a:latin typeface="Times New Roman" pitchFamily="18" charset="0"/>
                <a:cs typeface="Times New Roman" pitchFamily="18" charset="0"/>
              </a:rPr>
              <a:t>Architect </a:t>
            </a:r>
            <a:r>
              <a:rPr lang="en-US" sz="1600" dirty="0" err="1">
                <a:effectLst/>
                <a:latin typeface="Times New Roman" pitchFamily="18" charset="0"/>
                <a:cs typeface="Times New Roman" pitchFamily="18" charset="0"/>
              </a:rPr>
              <a:t>Antoni</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Gaudí</a:t>
            </a:r>
            <a:r>
              <a:rPr lang="en-US" sz="1600" dirty="0">
                <a:effectLst/>
                <a:latin typeface="Times New Roman" pitchFamily="18" charset="0"/>
                <a:cs typeface="Times New Roman" pitchFamily="18" charset="0"/>
              </a:rPr>
              <a:t> was born in Catalonia on the Mediterranean coast of Spain on June 25, 1852. He showed an early interest in architecture, and went to study in Barcelona—Spain's most modern city at the time—circa 1870. After his studies were interrupted by military service, </a:t>
            </a:r>
            <a:r>
              <a:rPr lang="en-US" sz="1600" dirty="0" err="1">
                <a:effectLst/>
                <a:latin typeface="Times New Roman" pitchFamily="18" charset="0"/>
                <a:cs typeface="Times New Roman" pitchFamily="18" charset="0"/>
              </a:rPr>
              <a:t>Gaudí</a:t>
            </a:r>
            <a:r>
              <a:rPr lang="en-US" sz="1600" dirty="0">
                <a:effectLst/>
                <a:latin typeface="Times New Roman" pitchFamily="18" charset="0"/>
                <a:cs typeface="Times New Roman" pitchFamily="18" charset="0"/>
              </a:rPr>
              <a:t> graduated from the Provincial School of Architecture in 1878.</a:t>
            </a:r>
          </a:p>
          <a:p>
            <a:pPr marL="0" indent="0">
              <a:buNone/>
            </a:pPr>
            <a:r>
              <a:rPr lang="en-US" sz="1600" dirty="0"/>
              <a:t/>
            </a:r>
            <a:br>
              <a:rPr lang="en-US" sz="1600" dirty="0"/>
            </a:b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630642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47500" lnSpcReduction="20000"/>
          </a:bodyPr>
          <a:lstStyle/>
          <a:p>
            <a:r>
              <a:rPr lang="en-US" sz="2600" b="1" dirty="0">
                <a:latin typeface="Times New Roman" pitchFamily="18" charset="0"/>
                <a:cs typeface="Times New Roman" pitchFamily="18" charset="0"/>
              </a:rPr>
              <a:t>Development as a Professional Architect</a:t>
            </a:r>
          </a:p>
          <a:p>
            <a:r>
              <a:rPr lang="en-US" sz="2900" dirty="0">
                <a:latin typeface="Times New Roman" pitchFamily="18" charset="0"/>
                <a:cs typeface="Times New Roman" pitchFamily="18" charset="0"/>
              </a:rPr>
              <a:t>Upon graduation, </a:t>
            </a:r>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initially worked in the artistic vein of his Victorian predecessors, but he soon developed his own style, composing his works with juxtapositions of geometric masses and animating the surfaces with patterned brick or stone, bright ceramic tiles and floral or reptilian metalwork. The salamander in Park </a:t>
            </a:r>
            <a:r>
              <a:rPr lang="en-US" sz="2900" dirty="0" err="1">
                <a:latin typeface="Times New Roman" pitchFamily="18" charset="0"/>
                <a:cs typeface="Times New Roman" pitchFamily="18" charset="0"/>
              </a:rPr>
              <a:t>Güell</a:t>
            </a:r>
            <a:r>
              <a:rPr lang="en-US" sz="2900" dirty="0">
                <a:latin typeface="Times New Roman" pitchFamily="18" charset="0"/>
                <a:cs typeface="Times New Roman" pitchFamily="18" charset="0"/>
              </a:rPr>
              <a:t>, for instance, is representative of </a:t>
            </a:r>
            <a:r>
              <a:rPr lang="en-US" sz="2900" dirty="0" err="1">
                <a:latin typeface="Times New Roman" pitchFamily="18" charset="0"/>
                <a:cs typeface="Times New Roman" pitchFamily="18" charset="0"/>
              </a:rPr>
              <a:t>Gaudí's</a:t>
            </a:r>
            <a:r>
              <a:rPr lang="en-US" sz="2900" dirty="0">
                <a:latin typeface="Times New Roman" pitchFamily="18" charset="0"/>
                <a:cs typeface="Times New Roman" pitchFamily="18" charset="0"/>
              </a:rPr>
              <a:t> work.</a:t>
            </a:r>
          </a:p>
          <a:p>
            <a:r>
              <a:rPr lang="en-US" sz="2900" dirty="0">
                <a:latin typeface="Times New Roman" pitchFamily="18" charset="0"/>
                <a:cs typeface="Times New Roman" pitchFamily="18" charset="0"/>
              </a:rPr>
              <a:t>During his early period, at the Paris World's Fair of 1878, </a:t>
            </a:r>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displayed a showcase he had produced, which impressed one patron enough to lead to </a:t>
            </a:r>
            <a:r>
              <a:rPr lang="en-US" sz="2900" dirty="0" err="1">
                <a:latin typeface="Times New Roman" pitchFamily="18" charset="0"/>
                <a:cs typeface="Times New Roman" pitchFamily="18" charset="0"/>
              </a:rPr>
              <a:t>Gaudí's</a:t>
            </a:r>
            <a:r>
              <a:rPr lang="en-US" sz="2900" dirty="0">
                <a:latin typeface="Times New Roman" pitchFamily="18" charset="0"/>
                <a:cs typeface="Times New Roman" pitchFamily="18" charset="0"/>
              </a:rPr>
              <a:t> working on the </a:t>
            </a:r>
            <a:r>
              <a:rPr lang="en-US" sz="2900" dirty="0" err="1">
                <a:latin typeface="Times New Roman" pitchFamily="18" charset="0"/>
                <a:cs typeface="Times New Roman" pitchFamily="18" charset="0"/>
              </a:rPr>
              <a:t>Güell</a:t>
            </a:r>
            <a:r>
              <a:rPr lang="en-US" sz="2900" dirty="0">
                <a:latin typeface="Times New Roman" pitchFamily="18" charset="0"/>
                <a:cs typeface="Times New Roman" pitchFamily="18" charset="0"/>
              </a:rPr>
              <a:t> Estate and </a:t>
            </a:r>
            <a:r>
              <a:rPr lang="en-US" sz="2900" dirty="0" err="1">
                <a:latin typeface="Times New Roman" pitchFamily="18" charset="0"/>
                <a:cs typeface="Times New Roman" pitchFamily="18" charset="0"/>
              </a:rPr>
              <a:t>Güell</a:t>
            </a:r>
            <a:r>
              <a:rPr lang="en-US" sz="2900" dirty="0">
                <a:latin typeface="Times New Roman" pitchFamily="18" charset="0"/>
                <a:cs typeface="Times New Roman" pitchFamily="18" charset="0"/>
              </a:rPr>
              <a:t> Palace, among others. In 1883, </a:t>
            </a:r>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was charged with the construction of a Barcelona cathedral called Basilica i Temple </a:t>
            </a:r>
            <a:r>
              <a:rPr lang="en-US" sz="2900" dirty="0" err="1">
                <a:latin typeface="Times New Roman" pitchFamily="18" charset="0"/>
                <a:cs typeface="Times New Roman" pitchFamily="18" charset="0"/>
              </a:rPr>
              <a:t>Expiatori</a:t>
            </a:r>
            <a:r>
              <a:rPr lang="en-US" sz="2900" dirty="0">
                <a:latin typeface="Times New Roman" pitchFamily="18" charset="0"/>
                <a:cs typeface="Times New Roman" pitchFamily="18" charset="0"/>
              </a:rPr>
              <a:t> de la </a:t>
            </a:r>
            <a:r>
              <a:rPr lang="en-US" sz="2900" dirty="0" err="1">
                <a:latin typeface="Times New Roman" pitchFamily="18" charset="0"/>
                <a:cs typeface="Times New Roman" pitchFamily="18" charset="0"/>
              </a:rPr>
              <a:t>Sagrada</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Familia</a:t>
            </a:r>
            <a:r>
              <a:rPr lang="en-US" sz="2900" dirty="0">
                <a:latin typeface="Times New Roman" pitchFamily="18" charset="0"/>
                <a:cs typeface="Times New Roman" pitchFamily="18" charset="0"/>
              </a:rPr>
              <a:t> (Basilica and Expiatory Church of the Holy Family). The plans had been drawn up earlier, and construction had already begun, but </a:t>
            </a:r>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completely changed the design, stamping it with his own distinctive style.</a:t>
            </a:r>
          </a:p>
          <a:p>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also soon experimented with various permutations of historic styles: the Episcopal Palace (1887–'93) and the Casa de los </a:t>
            </a:r>
            <a:r>
              <a:rPr lang="en-US" sz="2900" dirty="0" err="1">
                <a:latin typeface="Times New Roman" pitchFamily="18" charset="0"/>
                <a:cs typeface="Times New Roman" pitchFamily="18" charset="0"/>
              </a:rPr>
              <a:t>Botines</a:t>
            </a:r>
            <a:r>
              <a:rPr lang="en-US" sz="2900" dirty="0">
                <a:latin typeface="Times New Roman" pitchFamily="18" charset="0"/>
                <a:cs typeface="Times New Roman" pitchFamily="18" charset="0"/>
              </a:rPr>
              <a:t> (1892–'94), both Gothic, and the Casa </a:t>
            </a:r>
            <a:r>
              <a:rPr lang="en-US" sz="2900" dirty="0" err="1">
                <a:latin typeface="Times New Roman" pitchFamily="18" charset="0"/>
                <a:cs typeface="Times New Roman" pitchFamily="18" charset="0"/>
              </a:rPr>
              <a:t>Calvet</a:t>
            </a:r>
            <a:r>
              <a:rPr lang="en-US" sz="2900" dirty="0">
                <a:latin typeface="Times New Roman" pitchFamily="18" charset="0"/>
                <a:cs typeface="Times New Roman" pitchFamily="18" charset="0"/>
              </a:rPr>
              <a:t> (1898–1904), which was done in the Baroque style. Some of these commissions were the result of the 1888 World's Fair, at which </a:t>
            </a:r>
            <a:r>
              <a:rPr lang="en-US" sz="2900" dirty="0" err="1">
                <a:latin typeface="Times New Roman" pitchFamily="18" charset="0"/>
                <a:cs typeface="Times New Roman" pitchFamily="18" charset="0"/>
              </a:rPr>
              <a:t>Gaudí</a:t>
            </a:r>
            <a:r>
              <a:rPr lang="en-US" sz="2900" dirty="0">
                <a:latin typeface="Times New Roman" pitchFamily="18" charset="0"/>
                <a:cs typeface="Times New Roman" pitchFamily="18" charset="0"/>
              </a:rPr>
              <a:t> once again staged an impressive showcase.</a:t>
            </a:r>
          </a:p>
          <a:p>
            <a:endParaRPr lang="tr-TR" dirty="0"/>
          </a:p>
        </p:txBody>
      </p:sp>
    </p:spTree>
    <p:extLst>
      <p:ext uri="{BB962C8B-B14F-4D97-AF65-F5344CB8AC3E}">
        <p14:creationId xmlns:p14="http://schemas.microsoft.com/office/powerpoint/2010/main" val="619839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r>
              <a:rPr lang="tr-TR" sz="1900" b="1" dirty="0" err="1">
                <a:latin typeface="Times New Roman" pitchFamily="18" charset="0"/>
                <a:cs typeface="Times New Roman" pitchFamily="18" charset="0"/>
              </a:rPr>
              <a:t>The</a:t>
            </a:r>
            <a:r>
              <a:rPr lang="tr-TR" sz="1900" b="1" dirty="0">
                <a:latin typeface="Times New Roman" pitchFamily="18" charset="0"/>
                <a:cs typeface="Times New Roman" pitchFamily="18" charset="0"/>
              </a:rPr>
              <a:t> </a:t>
            </a:r>
            <a:r>
              <a:rPr lang="tr-TR" sz="1900" b="1" dirty="0" err="1">
                <a:latin typeface="Times New Roman" pitchFamily="18" charset="0"/>
                <a:cs typeface="Times New Roman" pitchFamily="18" charset="0"/>
              </a:rPr>
              <a:t>Mature</a:t>
            </a:r>
            <a:r>
              <a:rPr lang="tr-TR" sz="1900" b="1" dirty="0">
                <a:latin typeface="Times New Roman" pitchFamily="18" charset="0"/>
                <a:cs typeface="Times New Roman" pitchFamily="18" charset="0"/>
              </a:rPr>
              <a:t> Artist</a:t>
            </a:r>
          </a:p>
          <a:p>
            <a:r>
              <a:rPr lang="en-US" sz="1900" dirty="0">
                <a:latin typeface="Times New Roman" pitchFamily="18" charset="0"/>
                <a:cs typeface="Times New Roman" pitchFamily="18" charset="0"/>
              </a:rPr>
              <a:t>After 1902, </a:t>
            </a:r>
            <a:r>
              <a:rPr lang="en-US" sz="1900" dirty="0" err="1">
                <a:latin typeface="Times New Roman" pitchFamily="18" charset="0"/>
                <a:cs typeface="Times New Roman" pitchFamily="18" charset="0"/>
              </a:rPr>
              <a:t>Antoni</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Gaudí's</a:t>
            </a:r>
            <a:r>
              <a:rPr lang="en-US" sz="1900" dirty="0">
                <a:latin typeface="Times New Roman" pitchFamily="18" charset="0"/>
                <a:cs typeface="Times New Roman" pitchFamily="18" charset="0"/>
              </a:rPr>
              <a:t> designs began to defy conventional stylistic classification, and he created a type of structure known as equilibrated—that is, it could stand on its own without internal bracing, external buttressing, etc. The primary functional elements of this system were columns that tilted to employ diagonal thrusts and lightweight tile vaults. Notably, </a:t>
            </a:r>
            <a:r>
              <a:rPr lang="en-US" sz="1900" dirty="0" err="1">
                <a:latin typeface="Times New Roman" pitchFamily="18" charset="0"/>
                <a:cs typeface="Times New Roman" pitchFamily="18" charset="0"/>
              </a:rPr>
              <a:t>Gaudí</a:t>
            </a:r>
            <a:r>
              <a:rPr lang="en-US" sz="1900" dirty="0">
                <a:latin typeface="Times New Roman" pitchFamily="18" charset="0"/>
                <a:cs typeface="Times New Roman" pitchFamily="18" charset="0"/>
              </a:rPr>
              <a:t> used his equilibrated system to construct two Barcelona apartment buildings: the Casa </a:t>
            </a:r>
            <a:r>
              <a:rPr lang="en-US" sz="1900" dirty="0" err="1">
                <a:latin typeface="Times New Roman" pitchFamily="18" charset="0"/>
                <a:cs typeface="Times New Roman" pitchFamily="18" charset="0"/>
              </a:rPr>
              <a:t>Batlló</a:t>
            </a:r>
            <a:r>
              <a:rPr lang="en-US" sz="1900" dirty="0">
                <a:latin typeface="Times New Roman" pitchFamily="18" charset="0"/>
                <a:cs typeface="Times New Roman" pitchFamily="18" charset="0"/>
              </a:rPr>
              <a:t> (1904–06) and the Casa </a:t>
            </a:r>
            <a:r>
              <a:rPr lang="en-US" sz="1900" dirty="0" err="1">
                <a:latin typeface="Times New Roman" pitchFamily="18" charset="0"/>
                <a:cs typeface="Times New Roman" pitchFamily="18" charset="0"/>
              </a:rPr>
              <a:t>Milà</a:t>
            </a:r>
            <a:r>
              <a:rPr lang="en-US" sz="1900" dirty="0">
                <a:latin typeface="Times New Roman" pitchFamily="18" charset="0"/>
                <a:cs typeface="Times New Roman" pitchFamily="18" charset="0"/>
              </a:rPr>
              <a:t> (1905–10), whose floors were structured like clusters of tile lily pads. Both projects are considered to be characteristic of </a:t>
            </a:r>
            <a:r>
              <a:rPr lang="en-US" sz="1900" dirty="0" err="1">
                <a:latin typeface="Times New Roman" pitchFamily="18" charset="0"/>
                <a:cs typeface="Times New Roman" pitchFamily="18" charset="0"/>
              </a:rPr>
              <a:t>Gaudí's</a:t>
            </a:r>
            <a:r>
              <a:rPr lang="en-US" sz="1900" dirty="0">
                <a:latin typeface="Times New Roman" pitchFamily="18" charset="0"/>
                <a:cs typeface="Times New Roman" pitchFamily="18" charset="0"/>
              </a:rPr>
              <a:t> style.</a:t>
            </a:r>
            <a:endParaRPr lang="tr-TR" sz="1900" dirty="0">
              <a:latin typeface="Times New Roman" pitchFamily="18" charset="0"/>
              <a:cs typeface="Times New Roman" pitchFamily="18" charset="0"/>
            </a:endParaRPr>
          </a:p>
          <a:p>
            <a:r>
              <a:rPr lang="en-US" sz="1900" b="1" dirty="0">
                <a:latin typeface="Times New Roman" pitchFamily="18" charset="0"/>
                <a:cs typeface="Times New Roman" pitchFamily="18" charset="0"/>
              </a:rPr>
              <a:t>Final Work and Death</a:t>
            </a:r>
          </a:p>
          <a:p>
            <a:r>
              <a:rPr lang="en-US" sz="1900" dirty="0">
                <a:latin typeface="Times New Roman" pitchFamily="18" charset="0"/>
                <a:cs typeface="Times New Roman" pitchFamily="18" charset="0"/>
              </a:rPr>
              <a:t>Increasingly pious, after 1910, </a:t>
            </a:r>
            <a:r>
              <a:rPr lang="en-US" sz="1900" dirty="0" err="1">
                <a:latin typeface="Times New Roman" pitchFamily="18" charset="0"/>
                <a:cs typeface="Times New Roman" pitchFamily="18" charset="0"/>
              </a:rPr>
              <a:t>Gaudí</a:t>
            </a:r>
            <a:r>
              <a:rPr lang="en-US" sz="1900" dirty="0">
                <a:latin typeface="Times New Roman" pitchFamily="18" charset="0"/>
                <a:cs typeface="Times New Roman" pitchFamily="18" charset="0"/>
              </a:rPr>
              <a:t> abandoned nearly all other work to focus on the </a:t>
            </a:r>
            <a:r>
              <a:rPr lang="en-US" sz="1900" dirty="0" err="1">
                <a:latin typeface="Times New Roman" pitchFamily="18" charset="0"/>
                <a:cs typeface="Times New Roman" pitchFamily="18" charset="0"/>
              </a:rPr>
              <a:t>Sagrada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Familia</a:t>
            </a:r>
            <a:r>
              <a:rPr lang="en-US" sz="1900" dirty="0">
                <a:latin typeface="Times New Roman" pitchFamily="18" charset="0"/>
                <a:cs typeface="Times New Roman" pitchFamily="18" charset="0"/>
              </a:rPr>
              <a:t>, which he had begun in 1883, cloistering himself onsite and living in its workshop. While employing </a:t>
            </a:r>
            <a:r>
              <a:rPr lang="en-US" sz="1900" dirty="0" err="1">
                <a:latin typeface="Times New Roman" pitchFamily="18" charset="0"/>
                <a:cs typeface="Times New Roman" pitchFamily="18" charset="0"/>
              </a:rPr>
              <a:t>Gaudí's</a:t>
            </a:r>
            <a:r>
              <a:rPr lang="en-US" sz="1900" dirty="0">
                <a:latin typeface="Times New Roman" pitchFamily="18" charset="0"/>
                <a:cs typeface="Times New Roman" pitchFamily="18" charset="0"/>
              </a:rPr>
              <a:t> equilibrated methods, the church would borrow from the cathedral-Gothic and Art Nouveau styles but present them in a form beyond recognition.</a:t>
            </a:r>
          </a:p>
          <a:p>
            <a:r>
              <a:rPr lang="en-US" sz="1900" dirty="0" err="1">
                <a:latin typeface="Times New Roman" pitchFamily="18" charset="0"/>
                <a:cs typeface="Times New Roman" pitchFamily="18" charset="0"/>
              </a:rPr>
              <a:t>Gaudí</a:t>
            </a:r>
            <a:r>
              <a:rPr lang="en-US" sz="1900" dirty="0">
                <a:latin typeface="Times New Roman" pitchFamily="18" charset="0"/>
                <a:cs typeface="Times New Roman" pitchFamily="18" charset="0"/>
              </a:rPr>
              <a:t> died while still working on the </a:t>
            </a:r>
            <a:r>
              <a:rPr lang="en-US" sz="1900" dirty="0" err="1">
                <a:latin typeface="Times New Roman" pitchFamily="18" charset="0"/>
                <a:cs typeface="Times New Roman" pitchFamily="18" charset="0"/>
              </a:rPr>
              <a:t>Sagrada</a:t>
            </a:r>
            <a:r>
              <a:rPr lang="en-US" sz="1900" dirty="0">
                <a:latin typeface="Times New Roman" pitchFamily="18" charset="0"/>
                <a:cs typeface="Times New Roman" pitchFamily="18" charset="0"/>
              </a:rPr>
              <a:t> </a:t>
            </a:r>
            <a:r>
              <a:rPr lang="en-US" sz="1900" dirty="0" err="1">
                <a:latin typeface="Times New Roman" pitchFamily="18" charset="0"/>
                <a:cs typeface="Times New Roman" pitchFamily="18" charset="0"/>
              </a:rPr>
              <a:t>Familia</a:t>
            </a:r>
            <a:r>
              <a:rPr lang="en-US" sz="1900" dirty="0">
                <a:latin typeface="Times New Roman" pitchFamily="18" charset="0"/>
                <a:cs typeface="Times New Roman" pitchFamily="18" charset="0"/>
              </a:rPr>
              <a:t> on June 10, 1926, in Barcelona, Spain. He died after getting hit by a trolley car in Barcelona, only a few weeks shy of his 74th birthday. While the structure remained unfinished at his death in 1926—only one transept with one of four towers was built—the extraordinary structure has a final completion target date of 2026, to mark the 100th anniversary of his passing.</a:t>
            </a:r>
          </a:p>
          <a:p>
            <a:r>
              <a:rPr lang="en-US" sz="1600" dirty="0"/>
              <a:t/>
            </a:r>
            <a:br>
              <a:rPr lang="en-US" sz="1600" dirty="0"/>
            </a:br>
            <a:endParaRPr lang="tr-TR" sz="1600" dirty="0">
              <a:latin typeface="Times New Roman" pitchFamily="18" charset="0"/>
              <a:cs typeface="Times New Roman" pitchFamily="18" charset="0"/>
            </a:endParaRPr>
          </a:p>
        </p:txBody>
      </p:sp>
    </p:spTree>
    <p:extLst>
      <p:ext uri="{BB962C8B-B14F-4D97-AF65-F5344CB8AC3E}">
        <p14:creationId xmlns:p14="http://schemas.microsoft.com/office/powerpoint/2010/main" val="395719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LA SAGRADA </a:t>
            </a:r>
            <a:r>
              <a:rPr lang="tr-TR" dirty="0" smtClean="0"/>
              <a:t>FAMALIA</a:t>
            </a:r>
            <a:endParaRPr lang="tr-TR" dirty="0"/>
          </a:p>
        </p:txBody>
      </p:sp>
      <p:sp>
        <p:nvSpPr>
          <p:cNvPr id="3" name="İçerik Yer Tutucusu 2"/>
          <p:cNvSpPr>
            <a:spLocks noGrp="1"/>
          </p:cNvSpPr>
          <p:nvPr>
            <p:ph idx="1"/>
          </p:nvPr>
        </p:nvSpPr>
        <p:spPr>
          <a:xfrm>
            <a:off x="385192" y="1340768"/>
            <a:ext cx="8229600" cy="5184576"/>
          </a:xfrm>
        </p:spPr>
        <p:txBody>
          <a:bodyPr>
            <a:normAutofit fontScale="92500" lnSpcReduction="20000"/>
          </a:bodyPr>
          <a:lstStyle/>
          <a:p>
            <a:r>
              <a:rPr lang="en-US" sz="1600" dirty="0">
                <a:latin typeface="Times New Roman" pitchFamily="18" charset="0"/>
                <a:cs typeface="Times New Roman" pitchFamily="18" charset="0"/>
              </a:rPr>
              <a:t>La </a:t>
            </a:r>
            <a:r>
              <a:rPr lang="en-US" sz="1600" dirty="0" err="1">
                <a:latin typeface="Times New Roman" pitchFamily="18" charset="0"/>
                <a:cs typeface="Times New Roman" pitchFamily="18" charset="0"/>
              </a:rPr>
              <a:t>Sagrada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Familia</a:t>
            </a:r>
            <a:r>
              <a:rPr lang="en-US" sz="1600" dirty="0">
                <a:latin typeface="Times New Roman" pitchFamily="18" charset="0"/>
                <a:cs typeface="Times New Roman" pitchFamily="18" charset="0"/>
              </a:rPr>
              <a:t> (Holy Family) is a basilica in Barcelona, ​​Spain, which was taken over in 1957 by </a:t>
            </a:r>
            <a:r>
              <a:rPr lang="en-US" sz="1600" dirty="0" err="1">
                <a:latin typeface="Times New Roman" pitchFamily="18" charset="0"/>
                <a:cs typeface="Times New Roman" pitchFamily="18" charset="0"/>
              </a:rPr>
              <a:t>Antoni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Gaudí</a:t>
            </a:r>
            <a:r>
              <a:rPr lang="en-US" sz="1600" dirty="0">
                <a:latin typeface="Times New Roman" pitchFamily="18" charset="0"/>
                <a:cs typeface="Times New Roman" pitchFamily="18" charset="0"/>
              </a:rPr>
              <a:t>, who was regarded as one of the pioneers of modern architecture. The construction is still ongoing.</a:t>
            </a:r>
            <a:r>
              <a:rPr lang="tr-TR" sz="1600" dirty="0">
                <a:latin typeface="Times New Roman" pitchFamily="18" charset="0"/>
                <a:cs typeface="Times New Roman" pitchFamily="18" charset="0"/>
              </a:rPr>
              <a:t> </a:t>
            </a: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endParaRPr lang="tr-TR" sz="1600" dirty="0">
              <a:latin typeface="Times New Roman" pitchFamily="18" charset="0"/>
              <a:cs typeface="Times New Roman" pitchFamily="18" charset="0"/>
            </a:endParaRPr>
          </a:p>
          <a:p>
            <a:r>
              <a:rPr lang="en-US" sz="1600" dirty="0"/>
              <a:t/>
            </a:r>
            <a:br>
              <a:rPr lang="en-US" sz="1600" dirty="0"/>
            </a:br>
            <a:r>
              <a:rPr lang="en-US" sz="1600" dirty="0">
                <a:latin typeface="Times New Roman" pitchFamily="18" charset="0"/>
                <a:cs typeface="Times New Roman" pitchFamily="18" charset="0"/>
              </a:rPr>
              <a:t>After Gaudi's death, the team of professionals from various disciplines is leading the completion of the </a:t>
            </a:r>
            <a:r>
              <a:rPr lang="en-US" sz="1600" dirty="0" err="1">
                <a:latin typeface="Times New Roman" pitchFamily="18" charset="0"/>
                <a:cs typeface="Times New Roman" pitchFamily="18" charset="0"/>
              </a:rPr>
              <a:t>Sagrada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Familia</a:t>
            </a:r>
            <a:r>
              <a:rPr lang="en-US" sz="1600" dirty="0">
                <a:latin typeface="Times New Roman" pitchFamily="18" charset="0"/>
                <a:cs typeface="Times New Roman" pitchFamily="18" charset="0"/>
              </a:rPr>
              <a:t> project. Now the construction process, accelerated by today's technologies, is planned to end in 2026.</a:t>
            </a:r>
            <a:endParaRPr lang="tr-TR" sz="16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567406"/>
            <a:ext cx="4244814" cy="284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10" y="2567406"/>
            <a:ext cx="3885268" cy="284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5697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cap="all" dirty="0"/>
              <a:t>CASA MILA</a:t>
            </a:r>
            <a:br>
              <a:rPr lang="tr-TR" b="1" cap="all" dirty="0"/>
            </a:br>
            <a:endParaRPr lang="tr-TR" dirty="0"/>
          </a:p>
        </p:txBody>
      </p:sp>
      <p:sp>
        <p:nvSpPr>
          <p:cNvPr id="3" name="İçerik Yer Tutucusu 2"/>
          <p:cNvSpPr>
            <a:spLocks noGrp="1"/>
          </p:cNvSpPr>
          <p:nvPr>
            <p:ph idx="1"/>
          </p:nvPr>
        </p:nvSpPr>
        <p:spPr/>
        <p:txBody>
          <a:bodyPr>
            <a:normAutofit/>
          </a:bodyPr>
          <a:lstStyle/>
          <a:p>
            <a:r>
              <a:rPr lang="en-US" sz="1600" dirty="0">
                <a:latin typeface="Times New Roman" pitchFamily="18" charset="0"/>
                <a:cs typeface="Times New Roman" pitchFamily="18" charset="0"/>
              </a:rPr>
              <a:t>Casa Mila is an apartment built between 1906 and 1910. After </a:t>
            </a:r>
            <a:r>
              <a:rPr lang="en-US" sz="1600" dirty="0" err="1">
                <a:latin typeface="Times New Roman" pitchFamily="18" charset="0"/>
                <a:cs typeface="Times New Roman" pitchFamily="18" charset="0"/>
              </a:rPr>
              <a:t>Sagra</a:t>
            </a:r>
            <a:r>
              <a:rPr lang="en-US" sz="1600" dirty="0">
                <a:latin typeface="Times New Roman" pitchFamily="18" charset="0"/>
                <a:cs typeface="Times New Roman" pitchFamily="18" charset="0"/>
              </a:rPr>
              <a:t> da </a:t>
            </a:r>
            <a:r>
              <a:rPr lang="en-US" sz="1600" dirty="0" err="1">
                <a:latin typeface="Times New Roman" pitchFamily="18" charset="0"/>
                <a:cs typeface="Times New Roman" pitchFamily="18" charset="0"/>
              </a:rPr>
              <a:t>Familia</a:t>
            </a:r>
            <a:r>
              <a:rPr lang="en-US" sz="1600" dirty="0">
                <a:latin typeface="Times New Roman" pitchFamily="18" charset="0"/>
                <a:cs typeface="Times New Roman" pitchFamily="18" charset="0"/>
              </a:rPr>
              <a:t>, Gaudi is his second most important work in Barcelona.</a:t>
            </a:r>
            <a:r>
              <a:rPr lang="en-US" sz="1600" dirty="0"/>
              <a:t> </a:t>
            </a:r>
            <a:br>
              <a:rPr lang="en-US" sz="1600" dirty="0"/>
            </a:br>
            <a:endParaRPr lang="tr-TR" sz="16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365" y="3004890"/>
            <a:ext cx="3240359" cy="324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ASA MİLLA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004888"/>
            <a:ext cx="3096344" cy="324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236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vert="horz" lIns="91440" tIns="45720" rIns="91440" bIns="45720" rtlCol="0" anchor="t">
            <a:normAutofit/>
          </a:bodyPr>
          <a:lstStyle/>
          <a:p>
            <a:endParaRPr lang="tr-TR"/>
          </a:p>
          <a:p>
            <a:endParaRPr lang="tr-TR" sz="1800" dirty="0">
              <a:cs typeface="Calibri"/>
            </a:endParaRPr>
          </a:p>
          <a:p>
            <a:r>
              <a:rPr lang="tr-TR" sz="1800" dirty="0" err="1">
                <a:latin typeface="Times"/>
                <a:cs typeface="Calibri"/>
              </a:rPr>
              <a:t>Antoni</a:t>
            </a:r>
            <a:r>
              <a:rPr lang="tr-TR" sz="1800" dirty="0">
                <a:latin typeface="Times"/>
                <a:cs typeface="Calibri"/>
              </a:rPr>
              <a:t> </a:t>
            </a:r>
            <a:r>
              <a:rPr lang="tr-TR" sz="1800" dirty="0" err="1">
                <a:latin typeface="Times"/>
                <a:cs typeface="Calibri"/>
              </a:rPr>
              <a:t>Gaudi</a:t>
            </a:r>
            <a:r>
              <a:rPr lang="tr-TR" sz="1800" dirty="0">
                <a:latin typeface="Times"/>
                <a:cs typeface="Calibri"/>
              </a:rPr>
              <a:t> </a:t>
            </a:r>
            <a:r>
              <a:rPr lang="tr-TR" sz="1800" dirty="0" err="1">
                <a:latin typeface="Times"/>
                <a:cs typeface="Calibri"/>
              </a:rPr>
              <a:t>or</a:t>
            </a:r>
            <a:r>
              <a:rPr lang="tr-TR" sz="1800" dirty="0">
                <a:latin typeface="Times"/>
                <a:cs typeface="Calibri"/>
              </a:rPr>
              <a:t> </a:t>
            </a:r>
            <a:r>
              <a:rPr lang="tr-TR" sz="1800" dirty="0" err="1">
                <a:latin typeface="Times"/>
                <a:cs typeface="Calibri"/>
              </a:rPr>
              <a:t>its</a:t>
            </a:r>
            <a:r>
              <a:rPr lang="tr-TR" sz="1800" dirty="0">
                <a:latin typeface="Times"/>
                <a:cs typeface="Calibri"/>
              </a:rPr>
              <a:t> </a:t>
            </a:r>
            <a:r>
              <a:rPr lang="tr-TR" sz="1800" dirty="0" err="1">
                <a:latin typeface="Times"/>
                <a:cs typeface="Calibri"/>
              </a:rPr>
              <a:t>full</a:t>
            </a:r>
            <a:r>
              <a:rPr lang="tr-TR" sz="1800" dirty="0">
                <a:latin typeface="Times"/>
                <a:cs typeface="Calibri"/>
              </a:rPr>
              <a:t> name is </a:t>
            </a:r>
            <a:r>
              <a:rPr lang="tr-TR" sz="1800" dirty="0" err="1">
                <a:latin typeface="Times"/>
                <a:cs typeface="Calibri"/>
              </a:rPr>
              <a:t>Antoni</a:t>
            </a:r>
            <a:r>
              <a:rPr lang="tr-TR" sz="1800" dirty="0">
                <a:latin typeface="Times"/>
                <a:cs typeface="Calibri"/>
              </a:rPr>
              <a:t> </a:t>
            </a:r>
            <a:r>
              <a:rPr lang="tr-TR" sz="1800" dirty="0" err="1">
                <a:latin typeface="Times"/>
                <a:cs typeface="Calibri"/>
              </a:rPr>
              <a:t>Plàcid</a:t>
            </a:r>
            <a:r>
              <a:rPr lang="tr-TR" sz="1800" dirty="0">
                <a:latin typeface="Times"/>
                <a:cs typeface="Calibri"/>
              </a:rPr>
              <a:t> </a:t>
            </a:r>
            <a:r>
              <a:rPr lang="tr-TR" sz="1800" dirty="0" err="1">
                <a:latin typeface="Times"/>
                <a:cs typeface="Calibri"/>
              </a:rPr>
              <a:t>Guillem</a:t>
            </a:r>
            <a:r>
              <a:rPr lang="tr-TR" sz="1800" dirty="0">
                <a:latin typeface="Times"/>
                <a:cs typeface="Calibri"/>
              </a:rPr>
              <a:t> </a:t>
            </a:r>
            <a:r>
              <a:rPr lang="tr-TR" sz="1800" dirty="0" err="1">
                <a:latin typeface="Times"/>
                <a:cs typeface="Calibri"/>
              </a:rPr>
              <a:t>Gaudi</a:t>
            </a:r>
            <a:r>
              <a:rPr lang="tr-TR" sz="1800" dirty="0">
                <a:latin typeface="Times"/>
                <a:cs typeface="Calibri"/>
              </a:rPr>
              <a:t>, </a:t>
            </a:r>
            <a:r>
              <a:rPr lang="tr-TR" sz="1800" dirty="0" err="1">
                <a:latin typeface="Times"/>
                <a:cs typeface="Calibri"/>
              </a:rPr>
              <a:t>the</a:t>
            </a:r>
            <a:r>
              <a:rPr lang="tr-TR" sz="1800" dirty="0">
                <a:latin typeface="Times"/>
                <a:cs typeface="Calibri"/>
              </a:rPr>
              <a:t> </a:t>
            </a:r>
            <a:r>
              <a:rPr lang="tr-TR" sz="1800" dirty="0" err="1">
                <a:latin typeface="Times"/>
                <a:cs typeface="Calibri"/>
              </a:rPr>
              <a:t>famous</a:t>
            </a:r>
            <a:r>
              <a:rPr lang="tr-TR" sz="1800" dirty="0">
                <a:latin typeface="Times"/>
                <a:cs typeface="Calibri"/>
              </a:rPr>
              <a:t> </a:t>
            </a:r>
            <a:r>
              <a:rPr lang="tr-TR" sz="1800" dirty="0" err="1">
                <a:latin typeface="Times"/>
                <a:cs typeface="Calibri"/>
              </a:rPr>
              <a:t>Catalan</a:t>
            </a:r>
            <a:r>
              <a:rPr lang="tr-TR" sz="1800" dirty="0">
                <a:latin typeface="Times"/>
                <a:cs typeface="Calibri"/>
              </a:rPr>
              <a:t> </a:t>
            </a:r>
            <a:r>
              <a:rPr lang="tr-TR" sz="1800" dirty="0" err="1">
                <a:latin typeface="Times"/>
                <a:cs typeface="Calibri"/>
              </a:rPr>
              <a:t>architect</a:t>
            </a:r>
            <a:r>
              <a:rPr lang="tr-TR" sz="1800" dirty="0">
                <a:latin typeface="Times"/>
                <a:cs typeface="Calibri"/>
              </a:rPr>
              <a:t>, </a:t>
            </a:r>
            <a:r>
              <a:rPr lang="tr-TR" sz="1800" dirty="0" err="1">
                <a:latin typeface="Times"/>
                <a:cs typeface="Calibri"/>
              </a:rPr>
              <a:t>who</a:t>
            </a:r>
            <a:r>
              <a:rPr lang="tr-TR" sz="1800" dirty="0">
                <a:latin typeface="Times"/>
                <a:cs typeface="Calibri"/>
              </a:rPr>
              <a:t> </a:t>
            </a:r>
            <a:r>
              <a:rPr lang="tr-TR" sz="1800" dirty="0" err="1">
                <a:latin typeface="Times"/>
                <a:cs typeface="Calibri"/>
              </a:rPr>
              <a:t>leads</a:t>
            </a:r>
            <a:r>
              <a:rPr lang="tr-TR" sz="1800" dirty="0">
                <a:latin typeface="Times"/>
                <a:cs typeface="Calibri"/>
              </a:rPr>
              <a:t> </a:t>
            </a:r>
            <a:r>
              <a:rPr lang="tr-TR" sz="1800" dirty="0" err="1">
                <a:latin typeface="Times"/>
                <a:cs typeface="Calibri"/>
              </a:rPr>
              <a:t>the</a:t>
            </a:r>
            <a:r>
              <a:rPr lang="tr-TR" sz="1800" dirty="0">
                <a:latin typeface="Times"/>
                <a:cs typeface="Calibri"/>
              </a:rPr>
              <a:t> Art </a:t>
            </a:r>
            <a:r>
              <a:rPr lang="tr-TR" sz="1800" dirty="0" err="1">
                <a:latin typeface="Times"/>
                <a:cs typeface="Calibri"/>
              </a:rPr>
              <a:t>Nouveau</a:t>
            </a:r>
            <a:r>
              <a:rPr lang="tr-TR" sz="1800" dirty="0">
                <a:latin typeface="Times"/>
                <a:cs typeface="Calibri"/>
              </a:rPr>
              <a:t> </a:t>
            </a:r>
            <a:r>
              <a:rPr lang="tr-TR" sz="1800" dirty="0" err="1">
                <a:latin typeface="Times"/>
                <a:cs typeface="Calibri"/>
              </a:rPr>
              <a:t>movement</a:t>
            </a:r>
            <a:r>
              <a:rPr lang="tr-TR" sz="1800" dirty="0">
                <a:latin typeface="Times"/>
                <a:cs typeface="Calibri"/>
              </a:rPr>
              <a:t> in </a:t>
            </a:r>
            <a:r>
              <a:rPr lang="tr-TR" sz="1800" dirty="0" err="1">
                <a:latin typeface="Times"/>
                <a:cs typeface="Calibri"/>
              </a:rPr>
              <a:t>Cornet</a:t>
            </a:r>
            <a:r>
              <a:rPr lang="tr-TR" sz="1800" dirty="0">
                <a:latin typeface="Times"/>
                <a:cs typeface="Calibri"/>
              </a:rPr>
              <a:t>, </a:t>
            </a:r>
            <a:r>
              <a:rPr lang="tr-TR" sz="1800" dirty="0" err="1">
                <a:latin typeface="Times"/>
                <a:cs typeface="Calibri"/>
              </a:rPr>
              <a:t>Spain</a:t>
            </a:r>
            <a:r>
              <a:rPr lang="tr-TR" sz="1800" dirty="0">
                <a:latin typeface="Times"/>
                <a:cs typeface="Calibri"/>
              </a:rPr>
              <a:t>.</a:t>
            </a:r>
            <a:endParaRPr lang="tr-TR" sz="1800">
              <a:latin typeface="Times"/>
              <a:cs typeface="Times"/>
            </a:endParaRPr>
          </a:p>
          <a:p>
            <a:endParaRPr lang="tr-TR"/>
          </a:p>
          <a:p>
            <a:r>
              <a:rPr lang="tr-TR" sz="1800" dirty="0" err="1">
                <a:cs typeface="Calibri"/>
              </a:rPr>
              <a:t>Most</a:t>
            </a:r>
            <a:r>
              <a:rPr lang="tr-TR" sz="1800" dirty="0">
                <a:cs typeface="Calibri"/>
              </a:rPr>
              <a:t> </a:t>
            </a:r>
            <a:r>
              <a:rPr lang="tr-TR" sz="1800" dirty="0" err="1">
                <a:cs typeface="Calibri"/>
              </a:rPr>
              <a:t>are</a:t>
            </a:r>
            <a:r>
              <a:rPr lang="tr-TR" sz="1800" dirty="0">
                <a:cs typeface="Calibri"/>
              </a:rPr>
              <a:t> </a:t>
            </a:r>
            <a:r>
              <a:rPr lang="tr-TR" sz="1800" dirty="0" err="1">
                <a:cs typeface="Calibri"/>
              </a:rPr>
              <a:t>located</a:t>
            </a:r>
            <a:r>
              <a:rPr lang="tr-TR" sz="1800" dirty="0">
                <a:cs typeface="Calibri"/>
              </a:rPr>
              <a:t> in </a:t>
            </a:r>
            <a:r>
              <a:rPr lang="tr-TR" sz="1800" dirty="0">
                <a:cs typeface="Calibri"/>
                <a:hlinkClick r:id="rId2"/>
              </a:rPr>
              <a:t>Barcelona</a:t>
            </a:r>
            <a:r>
              <a:rPr lang="tr-TR" sz="1800" dirty="0">
                <a:cs typeface="Calibri"/>
              </a:rPr>
              <a:t>, </a:t>
            </a:r>
            <a:r>
              <a:rPr lang="tr-TR" sz="1800" dirty="0" err="1">
                <a:cs typeface="Calibri"/>
              </a:rPr>
              <a:t>including</a:t>
            </a:r>
            <a:r>
              <a:rPr lang="tr-TR" sz="1800" dirty="0">
                <a:cs typeface="Calibri"/>
              </a:rPr>
              <a:t> his </a:t>
            </a:r>
            <a:r>
              <a:rPr lang="tr-TR" sz="1800" dirty="0">
                <a:cs typeface="Calibri"/>
                <a:hlinkClick r:id="rId3"/>
              </a:rPr>
              <a:t>main work</a:t>
            </a:r>
            <a:r>
              <a:rPr lang="tr-TR" sz="1800" dirty="0">
                <a:cs typeface="Calibri"/>
              </a:rPr>
              <a:t>, </a:t>
            </a:r>
            <a:r>
              <a:rPr lang="tr-TR" sz="1800" dirty="0" err="1">
                <a:cs typeface="Calibri"/>
              </a:rPr>
              <a:t>the</a:t>
            </a:r>
            <a:r>
              <a:rPr lang="tr-TR" sz="1800" dirty="0">
                <a:cs typeface="Calibri"/>
              </a:rPr>
              <a:t> </a:t>
            </a:r>
            <a:r>
              <a:rPr lang="tr-TR" sz="1800" dirty="0" err="1">
                <a:cs typeface="Calibri"/>
              </a:rPr>
              <a:t>church</a:t>
            </a:r>
            <a:r>
              <a:rPr lang="tr-TR" sz="1800" dirty="0">
                <a:cs typeface="Calibri"/>
              </a:rPr>
              <a:t> of </a:t>
            </a:r>
            <a:r>
              <a:rPr lang="tr-TR" sz="1800" dirty="0" err="1">
                <a:cs typeface="Calibri"/>
              </a:rPr>
              <a:t>the</a:t>
            </a:r>
            <a:r>
              <a:rPr lang="tr-TR" sz="1800" dirty="0">
                <a:cs typeface="Calibri"/>
              </a:rPr>
              <a:t> </a:t>
            </a:r>
            <a:r>
              <a:rPr lang="tr-TR" sz="1800" dirty="0">
                <a:cs typeface="Calibri"/>
                <a:hlinkClick r:id="rId4"/>
              </a:rPr>
              <a:t>Sagrada Família</a:t>
            </a:r>
            <a:r>
              <a:rPr lang="tr-TR" sz="1800" dirty="0">
                <a:cs typeface="Calibri"/>
              </a:rPr>
              <a:t>.</a:t>
            </a:r>
          </a:p>
        </p:txBody>
      </p:sp>
    </p:spTree>
    <p:extLst>
      <p:ext uri="{BB962C8B-B14F-4D97-AF65-F5344CB8AC3E}">
        <p14:creationId xmlns:p14="http://schemas.microsoft.com/office/powerpoint/2010/main" val="3706008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2695754"/>
          </a:xfrm>
        </p:spPr>
        <p:txBody>
          <a:bodyPr>
            <a:normAutofit/>
          </a:bodyPr>
          <a:lstStyle/>
          <a:p>
            <a:r>
              <a:rPr lang="tr-TR" dirty="0">
                <a:cs typeface="Calibri"/>
              </a:rPr>
              <a:t>PARK GÜELL</a:t>
            </a:r>
            <a:br>
              <a:rPr lang="tr-TR" dirty="0">
                <a:cs typeface="Calibri"/>
              </a:rPr>
            </a:br>
            <a:endParaRPr lang="tr-TR" dirty="0">
              <a:cs typeface="Calibri"/>
            </a:endParaRPr>
          </a:p>
        </p:txBody>
      </p:sp>
      <p:pic>
        <p:nvPicPr>
          <p:cNvPr id="4" name="Resim 4" descr="gök, bina, ağaç içeren bir resim&#10;&#10;Çok yüksek güvenilirlikle oluşturulmuş açıklama">
            <a:extLst>
              <a:ext uri="{FF2B5EF4-FFF2-40B4-BE49-F238E27FC236}">
                <a16:creationId xmlns:a16="http://schemas.microsoft.com/office/drawing/2014/main" id="{EC70A890-B359-4528-80A5-729EFDECEE6D}"/>
              </a:ext>
            </a:extLst>
          </p:cNvPr>
          <p:cNvPicPr>
            <a:picLocks noGrp="1" noChangeAspect="1"/>
          </p:cNvPicPr>
          <p:nvPr>
            <p:ph idx="1"/>
          </p:nvPr>
        </p:nvPicPr>
        <p:blipFill>
          <a:blip r:embed="rId2"/>
          <a:stretch>
            <a:fillRect/>
          </a:stretch>
        </p:blipFill>
        <p:spPr>
          <a:xfrm>
            <a:off x="1499740" y="2137987"/>
            <a:ext cx="6115768" cy="3205970"/>
          </a:xfrm>
          <a:prstGeom prst="rect">
            <a:avLst/>
          </a:prstGeom>
        </p:spPr>
      </p:pic>
    </p:spTree>
    <p:extLst>
      <p:ext uri="{BB962C8B-B14F-4D97-AF65-F5344CB8AC3E}">
        <p14:creationId xmlns:p14="http://schemas.microsoft.com/office/powerpoint/2010/main" val="4154083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8A50AC7-58CB-4A9C-BD6B-4AE843E89F0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047C788-3096-44C2-973D-32CEEE20989A}"/>
              </a:ext>
            </a:extLst>
          </p:cNvPr>
          <p:cNvSpPr>
            <a:spLocks noGrp="1"/>
          </p:cNvSpPr>
          <p:nvPr>
            <p:ph idx="1"/>
          </p:nvPr>
        </p:nvSpPr>
        <p:spPr/>
        <p:txBody>
          <a:bodyPr vert="horz" lIns="91440" tIns="45720" rIns="91440" bIns="45720" rtlCol="0" anchor="t">
            <a:normAutofit fontScale="92500" lnSpcReduction="10000"/>
          </a:bodyPr>
          <a:lstStyle/>
          <a:p>
            <a:r>
              <a:rPr lang="tr-TR" sz="2000" dirty="0">
                <a:cs typeface="Calibri"/>
              </a:rPr>
              <a:t>Park </a:t>
            </a:r>
            <a:r>
              <a:rPr lang="tr-TR" sz="2000" dirty="0" err="1">
                <a:cs typeface="Calibri"/>
              </a:rPr>
              <a:t>Güell</a:t>
            </a:r>
            <a:r>
              <a:rPr lang="tr-TR" sz="2000" dirty="0">
                <a:cs typeface="Calibri"/>
              </a:rPr>
              <a:t> is </a:t>
            </a:r>
            <a:r>
              <a:rPr lang="tr-TR" sz="2000" dirty="0" err="1">
                <a:cs typeface="Calibri"/>
              </a:rPr>
              <a:t>one</a:t>
            </a:r>
            <a:r>
              <a:rPr lang="tr-TR" sz="2000" dirty="0">
                <a:cs typeface="Calibri"/>
              </a:rPr>
              <a:t> of </a:t>
            </a:r>
            <a:r>
              <a:rPr lang="tr-TR" sz="2000" dirty="0" err="1">
                <a:cs typeface="Calibri"/>
              </a:rPr>
              <a:t>the</a:t>
            </a:r>
            <a:r>
              <a:rPr lang="tr-TR" sz="2000" dirty="0">
                <a:cs typeface="Calibri"/>
              </a:rPr>
              <a:t> </a:t>
            </a:r>
            <a:r>
              <a:rPr lang="tr-TR" sz="2000" dirty="0" err="1">
                <a:cs typeface="Calibri"/>
              </a:rPr>
              <a:t>most</a:t>
            </a:r>
            <a:r>
              <a:rPr lang="tr-TR" sz="2000" dirty="0">
                <a:cs typeface="Calibri"/>
              </a:rPr>
              <a:t> </a:t>
            </a:r>
            <a:r>
              <a:rPr lang="tr-TR" sz="2000" dirty="0" err="1">
                <a:cs typeface="Calibri"/>
              </a:rPr>
              <a:t>impressive</a:t>
            </a:r>
            <a:r>
              <a:rPr lang="tr-TR" sz="2000" dirty="0">
                <a:cs typeface="Calibri"/>
              </a:rPr>
              <a:t> </a:t>
            </a:r>
            <a:r>
              <a:rPr lang="tr-TR" sz="2000" dirty="0" err="1">
                <a:cs typeface="Calibri"/>
              </a:rPr>
              <a:t>public</a:t>
            </a:r>
            <a:r>
              <a:rPr lang="tr-TR" sz="2000" dirty="0">
                <a:cs typeface="Calibri"/>
              </a:rPr>
              <a:t> </a:t>
            </a:r>
            <a:r>
              <a:rPr lang="tr-TR" sz="2000" dirty="0" err="1">
                <a:cs typeface="Calibri"/>
              </a:rPr>
              <a:t>parks</a:t>
            </a:r>
            <a:r>
              <a:rPr lang="tr-TR" sz="2000" dirty="0">
                <a:cs typeface="Calibri"/>
              </a:rPr>
              <a:t> in </a:t>
            </a:r>
            <a:r>
              <a:rPr lang="tr-TR" sz="2000" dirty="0" err="1">
                <a:cs typeface="Calibri"/>
              </a:rPr>
              <a:t>the</a:t>
            </a:r>
            <a:r>
              <a:rPr lang="tr-TR" sz="2000" dirty="0">
                <a:cs typeface="Calibri"/>
              </a:rPr>
              <a:t> </a:t>
            </a:r>
            <a:r>
              <a:rPr lang="tr-TR" sz="2000" dirty="0" err="1">
                <a:cs typeface="Calibri"/>
              </a:rPr>
              <a:t>world</a:t>
            </a:r>
            <a:r>
              <a:rPr lang="tr-TR" sz="2000" dirty="0">
                <a:cs typeface="Calibri"/>
              </a:rPr>
              <a:t>. </a:t>
            </a:r>
            <a:r>
              <a:rPr lang="tr-TR" sz="2000" dirty="0" err="1">
                <a:cs typeface="Calibri"/>
              </a:rPr>
              <a:t>The</a:t>
            </a:r>
            <a:r>
              <a:rPr lang="tr-TR" sz="2000" dirty="0">
                <a:cs typeface="Calibri"/>
              </a:rPr>
              <a:t> park is </a:t>
            </a:r>
            <a:r>
              <a:rPr lang="tr-TR" sz="2000" dirty="0" err="1">
                <a:cs typeface="Calibri"/>
              </a:rPr>
              <a:t>located</a:t>
            </a:r>
            <a:r>
              <a:rPr lang="tr-TR" sz="2000" dirty="0">
                <a:cs typeface="Calibri"/>
              </a:rPr>
              <a:t> in Barcelona </a:t>
            </a:r>
            <a:r>
              <a:rPr lang="tr-TR" sz="2000" dirty="0" err="1">
                <a:cs typeface="Calibri"/>
              </a:rPr>
              <a:t>and</a:t>
            </a:r>
            <a:r>
              <a:rPr lang="tr-TR" sz="2000" dirty="0">
                <a:cs typeface="Calibri"/>
              </a:rPr>
              <a:t> </a:t>
            </a:r>
            <a:r>
              <a:rPr lang="tr-TR" sz="2000" dirty="0" err="1">
                <a:cs typeface="Calibri"/>
              </a:rPr>
              <a:t>was</a:t>
            </a:r>
            <a:r>
              <a:rPr lang="tr-TR" sz="2000" dirty="0">
                <a:cs typeface="Calibri"/>
              </a:rPr>
              <a:t> </a:t>
            </a:r>
            <a:r>
              <a:rPr lang="tr-TR" sz="2000" dirty="0" err="1">
                <a:cs typeface="Calibri"/>
              </a:rPr>
              <a:t>designed</a:t>
            </a:r>
            <a:r>
              <a:rPr lang="tr-TR" sz="2000" dirty="0">
                <a:cs typeface="Calibri"/>
              </a:rPr>
              <a:t> </a:t>
            </a:r>
            <a:r>
              <a:rPr lang="tr-TR" sz="2000" dirty="0" err="1">
                <a:cs typeface="Calibri"/>
              </a:rPr>
              <a:t>by</a:t>
            </a:r>
            <a:r>
              <a:rPr lang="tr-TR" sz="2000" dirty="0">
                <a:cs typeface="Calibri"/>
              </a:rPr>
              <a:t> </a:t>
            </a:r>
            <a:r>
              <a:rPr lang="tr-TR" sz="2000" dirty="0" err="1">
                <a:cs typeface="Calibri"/>
              </a:rPr>
              <a:t>famous</a:t>
            </a:r>
            <a:r>
              <a:rPr lang="tr-TR" sz="2000" dirty="0">
                <a:cs typeface="Calibri"/>
              </a:rPr>
              <a:t> </a:t>
            </a:r>
            <a:r>
              <a:rPr lang="tr-TR" sz="2000" dirty="0" err="1">
                <a:cs typeface="Calibri"/>
              </a:rPr>
              <a:t>architect</a:t>
            </a:r>
            <a:r>
              <a:rPr lang="tr-TR" sz="2000" dirty="0">
                <a:cs typeface="Calibri"/>
              </a:rPr>
              <a:t> </a:t>
            </a:r>
            <a:r>
              <a:rPr lang="tr-TR" sz="2000" b="1" i="1" dirty="0">
                <a:cs typeface="Calibri"/>
                <a:hlinkClick r:id="rId2"/>
              </a:rPr>
              <a:t>Antonio Gaudi</a:t>
            </a:r>
            <a:r>
              <a:rPr lang="tr-TR" sz="2000" dirty="0">
                <a:cs typeface="Calibri"/>
              </a:rPr>
              <a:t>.</a:t>
            </a:r>
          </a:p>
          <a:p>
            <a:r>
              <a:rPr lang="tr-TR" sz="2000" dirty="0" err="1">
                <a:cs typeface="Calibri"/>
              </a:rPr>
              <a:t>Gaudi</a:t>
            </a:r>
            <a:r>
              <a:rPr lang="tr-TR" sz="2000" dirty="0">
                <a:cs typeface="Calibri"/>
              </a:rPr>
              <a:t> </a:t>
            </a:r>
            <a:r>
              <a:rPr lang="tr-TR" sz="2000" dirty="0" err="1">
                <a:cs typeface="Calibri"/>
              </a:rPr>
              <a:t>planned</a:t>
            </a:r>
            <a:r>
              <a:rPr lang="tr-TR" sz="2000" dirty="0">
                <a:cs typeface="Calibri"/>
              </a:rPr>
              <a:t> </a:t>
            </a:r>
            <a:r>
              <a:rPr lang="tr-TR" sz="2000" dirty="0" err="1">
                <a:cs typeface="Calibri"/>
              </a:rPr>
              <a:t>and</a:t>
            </a:r>
            <a:r>
              <a:rPr lang="tr-TR" sz="2000" dirty="0">
                <a:cs typeface="Calibri"/>
              </a:rPr>
              <a:t> </a:t>
            </a:r>
            <a:r>
              <a:rPr lang="tr-TR" sz="2000" dirty="0" err="1">
                <a:cs typeface="Calibri"/>
              </a:rPr>
              <a:t>directed</a:t>
            </a:r>
            <a:r>
              <a:rPr lang="tr-TR" sz="2000" dirty="0">
                <a:cs typeface="Calibri"/>
              </a:rPr>
              <a:t> </a:t>
            </a:r>
            <a:r>
              <a:rPr lang="tr-TR" sz="2000" dirty="0" err="1">
                <a:cs typeface="Calibri"/>
              </a:rPr>
              <a:t>the</a:t>
            </a:r>
            <a:r>
              <a:rPr lang="tr-TR" sz="2000" dirty="0">
                <a:cs typeface="Calibri"/>
              </a:rPr>
              <a:t> </a:t>
            </a:r>
            <a:r>
              <a:rPr lang="tr-TR" sz="2000" dirty="0" err="1">
                <a:cs typeface="Calibri"/>
              </a:rPr>
              <a:t>construction</a:t>
            </a:r>
            <a:r>
              <a:rPr lang="tr-TR" sz="2000" dirty="0">
                <a:cs typeface="Calibri"/>
              </a:rPr>
              <a:t> of </a:t>
            </a:r>
            <a:r>
              <a:rPr lang="tr-TR" sz="2000" dirty="0" err="1">
                <a:cs typeface="Calibri"/>
              </a:rPr>
              <a:t>the</a:t>
            </a:r>
            <a:r>
              <a:rPr lang="tr-TR" sz="2000" dirty="0">
                <a:cs typeface="Calibri"/>
              </a:rPr>
              <a:t> park </a:t>
            </a:r>
            <a:r>
              <a:rPr lang="tr-TR" sz="2000" dirty="0" err="1">
                <a:cs typeface="Calibri"/>
              </a:rPr>
              <a:t>from</a:t>
            </a:r>
            <a:r>
              <a:rPr lang="tr-TR" sz="2000" dirty="0">
                <a:cs typeface="Calibri"/>
              </a:rPr>
              <a:t> 1900 </a:t>
            </a:r>
            <a:r>
              <a:rPr lang="tr-TR" sz="2000" dirty="0" err="1">
                <a:cs typeface="Calibri"/>
              </a:rPr>
              <a:t>to</a:t>
            </a:r>
            <a:r>
              <a:rPr lang="tr-TR" sz="2000" dirty="0">
                <a:cs typeface="Calibri"/>
              </a:rPr>
              <a:t> 1914 </a:t>
            </a:r>
            <a:r>
              <a:rPr lang="tr-TR" sz="2000" dirty="0" err="1">
                <a:cs typeface="Calibri"/>
              </a:rPr>
              <a:t>for</a:t>
            </a:r>
            <a:r>
              <a:rPr lang="tr-TR" sz="2000" dirty="0">
                <a:cs typeface="Calibri"/>
              </a:rPr>
              <a:t> </a:t>
            </a:r>
            <a:r>
              <a:rPr lang="tr-TR" sz="2000" dirty="0" err="1">
                <a:cs typeface="Calibri"/>
              </a:rPr>
              <a:t>Eusebi</a:t>
            </a:r>
            <a:r>
              <a:rPr lang="tr-TR" sz="2000" dirty="0">
                <a:cs typeface="Calibri"/>
              </a:rPr>
              <a:t> </a:t>
            </a:r>
            <a:r>
              <a:rPr lang="tr-TR" sz="2000" dirty="0" err="1">
                <a:cs typeface="Calibri"/>
              </a:rPr>
              <a:t>Güell</a:t>
            </a:r>
            <a:r>
              <a:rPr lang="tr-TR" sz="2000" dirty="0">
                <a:cs typeface="Calibri"/>
              </a:rPr>
              <a:t> </a:t>
            </a:r>
            <a:r>
              <a:rPr lang="tr-TR" sz="2000" dirty="0" err="1">
                <a:cs typeface="Calibri"/>
              </a:rPr>
              <a:t>for</a:t>
            </a:r>
            <a:r>
              <a:rPr lang="tr-TR" sz="2000" dirty="0">
                <a:cs typeface="Calibri"/>
              </a:rPr>
              <a:t> a </a:t>
            </a:r>
            <a:r>
              <a:rPr lang="tr-TR" sz="2000" dirty="0" err="1">
                <a:cs typeface="Calibri"/>
              </a:rPr>
              <a:t>residential</a:t>
            </a:r>
            <a:r>
              <a:rPr lang="tr-TR" sz="2000" dirty="0">
                <a:cs typeface="Calibri"/>
              </a:rPr>
              <a:t> park </a:t>
            </a:r>
            <a:r>
              <a:rPr lang="tr-TR" sz="2000" dirty="0" err="1">
                <a:cs typeface="Calibri"/>
              </a:rPr>
              <a:t>intended</a:t>
            </a:r>
            <a:r>
              <a:rPr lang="tr-TR" sz="2000" dirty="0">
                <a:cs typeface="Calibri"/>
              </a:rPr>
              <a:t> </a:t>
            </a:r>
            <a:r>
              <a:rPr lang="tr-TR" sz="2000" dirty="0" err="1">
                <a:cs typeface="Calibri"/>
              </a:rPr>
              <a:t>for</a:t>
            </a:r>
            <a:r>
              <a:rPr lang="tr-TR" sz="2000" dirty="0">
                <a:cs typeface="Calibri"/>
              </a:rPr>
              <a:t> </a:t>
            </a:r>
            <a:r>
              <a:rPr lang="tr-TR" sz="2000" dirty="0" err="1">
                <a:cs typeface="Calibri"/>
              </a:rPr>
              <a:t>sixty</a:t>
            </a:r>
            <a:r>
              <a:rPr lang="tr-TR" sz="2000" dirty="0">
                <a:cs typeface="Calibri"/>
              </a:rPr>
              <a:t> </a:t>
            </a:r>
            <a:r>
              <a:rPr lang="tr-TR" sz="2000" dirty="0" err="1">
                <a:cs typeface="Calibri"/>
              </a:rPr>
              <a:t>single</a:t>
            </a:r>
            <a:r>
              <a:rPr lang="tr-TR" sz="2000" dirty="0">
                <a:cs typeface="Calibri"/>
              </a:rPr>
              <a:t>- </a:t>
            </a:r>
            <a:r>
              <a:rPr lang="tr-TR" sz="2000" dirty="0" err="1">
                <a:cs typeface="Calibri"/>
              </a:rPr>
              <a:t>family</a:t>
            </a:r>
            <a:r>
              <a:rPr lang="tr-TR" sz="2000" dirty="0">
                <a:cs typeface="Calibri"/>
              </a:rPr>
              <a:t> </a:t>
            </a:r>
            <a:r>
              <a:rPr lang="tr-TR" sz="2000" dirty="0" err="1">
                <a:cs typeface="Calibri"/>
              </a:rPr>
              <a:t>residences</a:t>
            </a:r>
            <a:r>
              <a:rPr lang="tr-TR" sz="2000" dirty="0">
                <a:cs typeface="Calibri"/>
              </a:rPr>
              <a:t>.</a:t>
            </a:r>
          </a:p>
          <a:p>
            <a:r>
              <a:rPr lang="tr-TR" sz="2000" dirty="0" err="1">
                <a:cs typeface="Calibri"/>
              </a:rPr>
              <a:t>The</a:t>
            </a:r>
            <a:r>
              <a:rPr lang="tr-TR" sz="2000" dirty="0">
                <a:cs typeface="Calibri"/>
              </a:rPr>
              <a:t> </a:t>
            </a:r>
            <a:r>
              <a:rPr lang="tr-TR" sz="2000" dirty="0" err="1">
                <a:cs typeface="Calibri"/>
              </a:rPr>
              <a:t>project</a:t>
            </a:r>
            <a:r>
              <a:rPr lang="tr-TR" sz="2000" dirty="0">
                <a:cs typeface="Calibri"/>
              </a:rPr>
              <a:t>, </a:t>
            </a:r>
            <a:r>
              <a:rPr lang="tr-TR" sz="2000" dirty="0" err="1">
                <a:cs typeface="Calibri"/>
              </a:rPr>
              <a:t>however</a:t>
            </a:r>
            <a:r>
              <a:rPr lang="tr-TR" sz="2000" dirty="0">
                <a:cs typeface="Calibri"/>
              </a:rPr>
              <a:t>, </a:t>
            </a:r>
            <a:r>
              <a:rPr lang="tr-TR" sz="2000" dirty="0" err="1">
                <a:cs typeface="Calibri"/>
              </a:rPr>
              <a:t>was</a:t>
            </a:r>
            <a:r>
              <a:rPr lang="tr-TR" sz="2000" dirty="0">
                <a:cs typeface="Calibri"/>
              </a:rPr>
              <a:t> </a:t>
            </a:r>
            <a:r>
              <a:rPr lang="tr-TR" sz="2000" dirty="0" err="1">
                <a:cs typeface="Calibri"/>
              </a:rPr>
              <a:t>unsuccessful</a:t>
            </a:r>
            <a:r>
              <a:rPr lang="tr-TR" sz="2000" dirty="0">
                <a:cs typeface="Calibri"/>
              </a:rPr>
              <a:t> </a:t>
            </a:r>
            <a:r>
              <a:rPr lang="tr-TR" sz="2000" dirty="0" err="1">
                <a:cs typeface="Calibri"/>
              </a:rPr>
              <a:t>and</a:t>
            </a:r>
            <a:r>
              <a:rPr lang="tr-TR" sz="2000" dirty="0">
                <a:cs typeface="Calibri"/>
              </a:rPr>
              <a:t> </a:t>
            </a:r>
            <a:r>
              <a:rPr lang="tr-TR" sz="2000" dirty="0" err="1">
                <a:cs typeface="Calibri"/>
              </a:rPr>
              <a:t>the</a:t>
            </a:r>
            <a:r>
              <a:rPr lang="tr-TR" sz="2000" dirty="0">
                <a:cs typeface="Calibri"/>
              </a:rPr>
              <a:t> park </a:t>
            </a:r>
            <a:r>
              <a:rPr lang="tr-TR" sz="2000" dirty="0" err="1">
                <a:cs typeface="Calibri"/>
              </a:rPr>
              <a:t>became</a:t>
            </a:r>
            <a:r>
              <a:rPr lang="tr-TR" sz="2000" dirty="0">
                <a:cs typeface="Calibri"/>
              </a:rPr>
              <a:t> </a:t>
            </a:r>
            <a:r>
              <a:rPr lang="tr-TR" sz="2000" dirty="0" err="1">
                <a:cs typeface="Calibri"/>
              </a:rPr>
              <a:t>city</a:t>
            </a:r>
            <a:r>
              <a:rPr lang="tr-TR" sz="2000" dirty="0">
                <a:cs typeface="Calibri"/>
              </a:rPr>
              <a:t> </a:t>
            </a:r>
            <a:r>
              <a:rPr lang="tr-TR" sz="2000" dirty="0" err="1">
                <a:cs typeface="Calibri"/>
              </a:rPr>
              <a:t>property</a:t>
            </a:r>
            <a:r>
              <a:rPr lang="tr-TR" sz="2000" dirty="0">
                <a:cs typeface="Calibri"/>
              </a:rPr>
              <a:t> in 1923. </a:t>
            </a:r>
            <a:r>
              <a:rPr lang="tr-TR" sz="2000" dirty="0" err="1">
                <a:cs typeface="Calibri"/>
              </a:rPr>
              <a:t>Though</a:t>
            </a:r>
            <a:r>
              <a:rPr lang="tr-TR" sz="2000" dirty="0">
                <a:cs typeface="Calibri"/>
              </a:rPr>
              <a:t> </a:t>
            </a:r>
            <a:r>
              <a:rPr lang="tr-TR" sz="2000" dirty="0" err="1">
                <a:cs typeface="Calibri"/>
              </a:rPr>
              <a:t>never</a:t>
            </a:r>
            <a:r>
              <a:rPr lang="tr-TR" sz="2000" dirty="0">
                <a:cs typeface="Calibri"/>
              </a:rPr>
              <a:t> </a:t>
            </a:r>
            <a:r>
              <a:rPr lang="tr-TR" sz="2000" dirty="0" err="1">
                <a:cs typeface="Calibri"/>
              </a:rPr>
              <a:t>fully</a:t>
            </a:r>
            <a:r>
              <a:rPr lang="tr-TR" sz="2000" dirty="0">
                <a:cs typeface="Calibri"/>
              </a:rPr>
              <a:t> </a:t>
            </a:r>
            <a:r>
              <a:rPr lang="tr-TR" sz="2000" dirty="0" err="1">
                <a:cs typeface="Calibri"/>
              </a:rPr>
              <a:t>completed</a:t>
            </a:r>
            <a:r>
              <a:rPr lang="tr-TR" sz="2000" dirty="0">
                <a:cs typeface="Calibri"/>
              </a:rPr>
              <a:t>, it </a:t>
            </a:r>
            <a:r>
              <a:rPr lang="tr-TR" sz="2000" dirty="0" err="1">
                <a:cs typeface="Calibri"/>
              </a:rPr>
              <a:t>still</a:t>
            </a:r>
            <a:r>
              <a:rPr lang="tr-TR" sz="2000" dirty="0">
                <a:cs typeface="Calibri"/>
              </a:rPr>
              <a:t> </a:t>
            </a:r>
            <a:r>
              <a:rPr lang="tr-TR" sz="2000" dirty="0" err="1">
                <a:cs typeface="Calibri"/>
              </a:rPr>
              <a:t>remains</a:t>
            </a:r>
            <a:r>
              <a:rPr lang="tr-TR" sz="2000" dirty="0">
                <a:cs typeface="Calibri"/>
              </a:rPr>
              <a:t> </a:t>
            </a:r>
            <a:r>
              <a:rPr lang="tr-TR" sz="2000" dirty="0" err="1">
                <a:cs typeface="Calibri"/>
              </a:rPr>
              <a:t>one</a:t>
            </a:r>
            <a:r>
              <a:rPr lang="tr-TR" sz="2000" dirty="0">
                <a:cs typeface="Calibri"/>
              </a:rPr>
              <a:t> of </a:t>
            </a:r>
            <a:r>
              <a:rPr lang="tr-TR" sz="2000" dirty="0" err="1">
                <a:cs typeface="Calibri"/>
              </a:rPr>
              <a:t>Gaudi’s</a:t>
            </a:r>
            <a:r>
              <a:rPr lang="tr-TR" sz="2000" dirty="0">
                <a:cs typeface="Calibri"/>
              </a:rPr>
              <a:t> </a:t>
            </a:r>
            <a:r>
              <a:rPr lang="tr-TR" sz="2000" dirty="0" err="1">
                <a:cs typeface="Calibri"/>
              </a:rPr>
              <a:t>most</a:t>
            </a:r>
            <a:r>
              <a:rPr lang="tr-TR" sz="2000" dirty="0">
                <a:cs typeface="Calibri"/>
              </a:rPr>
              <a:t> </a:t>
            </a:r>
            <a:r>
              <a:rPr lang="tr-TR" sz="2000" dirty="0" err="1">
                <a:cs typeface="Calibri"/>
              </a:rPr>
              <a:t>colorful</a:t>
            </a:r>
            <a:r>
              <a:rPr lang="tr-TR" sz="2000" dirty="0">
                <a:cs typeface="Calibri"/>
              </a:rPr>
              <a:t> </a:t>
            </a:r>
            <a:r>
              <a:rPr lang="tr-TR" sz="2000" dirty="0" err="1">
                <a:cs typeface="Calibri"/>
              </a:rPr>
              <a:t>and</a:t>
            </a:r>
            <a:r>
              <a:rPr lang="tr-TR" sz="2000" dirty="0">
                <a:cs typeface="Calibri"/>
              </a:rPr>
              <a:t> </a:t>
            </a:r>
            <a:r>
              <a:rPr lang="tr-TR" sz="2000" dirty="0" err="1">
                <a:cs typeface="Calibri"/>
              </a:rPr>
              <a:t>playful</a:t>
            </a:r>
            <a:r>
              <a:rPr lang="tr-TR" sz="2000" dirty="0">
                <a:cs typeface="Calibri"/>
              </a:rPr>
              <a:t> </a:t>
            </a:r>
            <a:r>
              <a:rPr lang="tr-TR" sz="2000" dirty="0" err="1">
                <a:cs typeface="Calibri"/>
              </a:rPr>
              <a:t>works</a:t>
            </a:r>
            <a:r>
              <a:rPr lang="tr-TR" sz="2000" dirty="0">
                <a:cs typeface="Calibri"/>
              </a:rPr>
              <a:t>.</a:t>
            </a:r>
            <a:endParaRPr lang="tr-TR" sz="2000" dirty="0"/>
          </a:p>
          <a:p>
            <a:r>
              <a:rPr lang="tr-TR" dirty="0">
                <a:cs typeface="Calibri"/>
              </a:rPr>
              <a:t>Park </a:t>
            </a:r>
            <a:r>
              <a:rPr lang="tr-TR" dirty="0" err="1">
                <a:cs typeface="Calibri"/>
              </a:rPr>
              <a:t>Güell</a:t>
            </a:r>
            <a:r>
              <a:rPr lang="tr-TR" dirty="0">
                <a:cs typeface="Calibri"/>
              </a:rPr>
              <a:t> is </a:t>
            </a:r>
            <a:r>
              <a:rPr lang="tr-TR" dirty="0" err="1">
                <a:cs typeface="Calibri"/>
              </a:rPr>
              <a:t>one</a:t>
            </a:r>
            <a:r>
              <a:rPr lang="tr-TR" dirty="0">
                <a:cs typeface="Calibri"/>
              </a:rPr>
              <a:t> of </a:t>
            </a:r>
            <a:r>
              <a:rPr lang="tr-TR" b="1" i="1" dirty="0">
                <a:cs typeface="Calibri"/>
                <a:hlinkClick r:id="rId3"/>
              </a:rPr>
              <a:t>Barcelona</a:t>
            </a:r>
            <a:r>
              <a:rPr lang="tr-TR" dirty="0">
                <a:cs typeface="Calibri"/>
              </a:rPr>
              <a:t>’s </a:t>
            </a:r>
            <a:r>
              <a:rPr lang="tr-TR" dirty="0" err="1">
                <a:cs typeface="Calibri"/>
              </a:rPr>
              <a:t>most</a:t>
            </a:r>
            <a:r>
              <a:rPr lang="tr-TR" dirty="0">
                <a:cs typeface="Calibri"/>
              </a:rPr>
              <a:t> </a:t>
            </a:r>
            <a:r>
              <a:rPr lang="tr-TR" dirty="0" err="1">
                <a:cs typeface="Calibri"/>
              </a:rPr>
              <a:t>famous</a:t>
            </a:r>
            <a:r>
              <a:rPr lang="tr-TR" dirty="0">
                <a:cs typeface="Calibri"/>
              </a:rPr>
              <a:t> </a:t>
            </a:r>
            <a:r>
              <a:rPr lang="tr-TR" dirty="0" err="1">
                <a:cs typeface="Calibri"/>
              </a:rPr>
              <a:t>landmarks</a:t>
            </a:r>
            <a:r>
              <a:rPr lang="tr-TR" dirty="0">
                <a:cs typeface="Calibri"/>
              </a:rPr>
              <a:t>.</a:t>
            </a:r>
          </a:p>
        </p:txBody>
      </p:sp>
    </p:spTree>
    <p:extLst>
      <p:ext uri="{BB962C8B-B14F-4D97-AF65-F5344CB8AC3E}">
        <p14:creationId xmlns:p14="http://schemas.microsoft.com/office/powerpoint/2010/main" val="25839471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6A587F7-BD13-44A1-B23C-B0810CF25751}"/>
              </a:ext>
            </a:extLst>
          </p:cNvPr>
          <p:cNvSpPr>
            <a:spLocks noGrp="1"/>
          </p:cNvSpPr>
          <p:nvPr>
            <p:ph type="title"/>
          </p:nvPr>
        </p:nvSpPr>
        <p:spPr/>
        <p:txBody>
          <a:bodyPr/>
          <a:lstStyle/>
          <a:p>
            <a:r>
              <a:rPr lang="tr-TR" dirty="0">
                <a:cs typeface="Calibri"/>
              </a:rPr>
              <a:t>CASA BATTLO</a:t>
            </a:r>
            <a:endParaRPr lang="tr-TR" dirty="0"/>
          </a:p>
        </p:txBody>
      </p:sp>
      <p:sp>
        <p:nvSpPr>
          <p:cNvPr id="3" name="İçerik Yer Tutucusu 2">
            <a:extLst>
              <a:ext uri="{FF2B5EF4-FFF2-40B4-BE49-F238E27FC236}">
                <a16:creationId xmlns:a16="http://schemas.microsoft.com/office/drawing/2014/main" id="{E0D9E2DD-9AF4-4AE3-8D60-0D8D3F482485}"/>
              </a:ext>
            </a:extLst>
          </p:cNvPr>
          <p:cNvSpPr>
            <a:spLocks noGrp="1"/>
          </p:cNvSpPr>
          <p:nvPr>
            <p:ph idx="1"/>
          </p:nvPr>
        </p:nvSpPr>
        <p:spPr>
          <a:xfrm>
            <a:off x="500332" y="579408"/>
            <a:ext cx="8229600" cy="4525963"/>
          </a:xfrm>
        </p:spPr>
        <p:txBody>
          <a:bodyPr vert="horz" lIns="91440" tIns="45720" rIns="91440" bIns="45720" rtlCol="0" anchor="t">
            <a:normAutofit/>
          </a:bodyPr>
          <a:lstStyle/>
          <a:p>
            <a:endParaRPr lang="tr-TR"/>
          </a:p>
          <a:p>
            <a:r>
              <a:rPr lang="tr-TR" sz="2000" dirty="0">
                <a:cs typeface="Calibri"/>
              </a:rPr>
              <a:t>Casa </a:t>
            </a:r>
            <a:r>
              <a:rPr lang="tr-TR" sz="2000" dirty="0" err="1">
                <a:cs typeface="Calibri"/>
              </a:rPr>
              <a:t>Batlló</a:t>
            </a:r>
            <a:r>
              <a:rPr lang="tr-TR" sz="2000" dirty="0">
                <a:cs typeface="Calibri"/>
              </a:rPr>
              <a:t> is a </a:t>
            </a:r>
            <a:r>
              <a:rPr lang="tr-TR" sz="2000" dirty="0" err="1">
                <a:cs typeface="Calibri"/>
              </a:rPr>
              <a:t>building</a:t>
            </a:r>
            <a:r>
              <a:rPr lang="tr-TR" sz="2000" dirty="0">
                <a:cs typeface="Calibri"/>
              </a:rPr>
              <a:t> </a:t>
            </a:r>
            <a:r>
              <a:rPr lang="tr-TR" sz="2000" dirty="0" err="1">
                <a:cs typeface="Calibri"/>
              </a:rPr>
              <a:t>located</a:t>
            </a:r>
            <a:r>
              <a:rPr lang="tr-TR" sz="2000" dirty="0">
                <a:cs typeface="Calibri"/>
              </a:rPr>
              <a:t> in </a:t>
            </a:r>
            <a:r>
              <a:rPr lang="tr-TR" sz="2000" dirty="0" err="1">
                <a:cs typeface="Calibri"/>
              </a:rPr>
              <a:t>the</a:t>
            </a:r>
            <a:r>
              <a:rPr lang="tr-TR" sz="2000" dirty="0">
                <a:cs typeface="Calibri"/>
              </a:rPr>
              <a:t> </a:t>
            </a:r>
            <a:r>
              <a:rPr lang="tr-TR" sz="2000" dirty="0" err="1">
                <a:cs typeface="Calibri"/>
              </a:rPr>
              <a:t>center</a:t>
            </a:r>
            <a:r>
              <a:rPr lang="tr-TR" sz="2000" dirty="0">
                <a:cs typeface="Calibri"/>
              </a:rPr>
              <a:t> of </a:t>
            </a:r>
            <a:r>
              <a:rPr lang="tr-TR" sz="2000" dirty="0" err="1">
                <a:cs typeface="Calibri"/>
              </a:rPr>
              <a:t>the</a:t>
            </a:r>
            <a:r>
              <a:rPr lang="tr-TR" sz="2000" dirty="0">
                <a:cs typeface="Calibri"/>
              </a:rPr>
              <a:t> </a:t>
            </a:r>
            <a:r>
              <a:rPr lang="tr-TR" sz="2000" dirty="0" err="1">
                <a:cs typeface="Calibri"/>
              </a:rPr>
              <a:t>city</a:t>
            </a:r>
            <a:r>
              <a:rPr lang="tr-TR" sz="2000" dirty="0">
                <a:cs typeface="Calibri"/>
              </a:rPr>
              <a:t> of Barcelona. He is </a:t>
            </a:r>
            <a:r>
              <a:rPr lang="tr-TR" sz="2000" dirty="0" err="1">
                <a:cs typeface="Calibri"/>
              </a:rPr>
              <a:t>one</a:t>
            </a:r>
            <a:r>
              <a:rPr lang="tr-TR" sz="2000" dirty="0">
                <a:cs typeface="Calibri"/>
              </a:rPr>
              <a:t> of </a:t>
            </a:r>
            <a:r>
              <a:rPr lang="tr-TR" sz="2000" dirty="0" err="1">
                <a:cs typeface="Calibri"/>
              </a:rPr>
              <a:t>the</a:t>
            </a:r>
            <a:r>
              <a:rPr lang="tr-TR" sz="2000" dirty="0">
                <a:cs typeface="Calibri"/>
              </a:rPr>
              <a:t> </a:t>
            </a:r>
            <a:r>
              <a:rPr lang="tr-TR" sz="2000" dirty="0" err="1">
                <a:cs typeface="Calibri"/>
              </a:rPr>
              <a:t>masterpieces</a:t>
            </a:r>
            <a:r>
              <a:rPr lang="tr-TR" sz="2000" dirty="0">
                <a:cs typeface="Calibri"/>
              </a:rPr>
              <a:t> of </a:t>
            </a:r>
            <a:r>
              <a:rPr lang="tr-TR" sz="2000" dirty="0" err="1">
                <a:cs typeface="Calibri"/>
              </a:rPr>
              <a:t>the</a:t>
            </a:r>
            <a:r>
              <a:rPr lang="tr-TR" sz="2000" dirty="0">
                <a:cs typeface="Calibri"/>
              </a:rPr>
              <a:t> Spanish </a:t>
            </a:r>
            <a:r>
              <a:rPr lang="tr-TR" sz="2000" dirty="0" err="1">
                <a:cs typeface="Calibri"/>
              </a:rPr>
              <a:t>architect</a:t>
            </a:r>
            <a:r>
              <a:rPr lang="tr-TR" sz="2000" dirty="0">
                <a:cs typeface="Calibri"/>
              </a:rPr>
              <a:t> </a:t>
            </a:r>
            <a:r>
              <a:rPr lang="tr-TR" sz="2000" dirty="0" err="1">
                <a:cs typeface="Calibri"/>
              </a:rPr>
              <a:t>Antoni</a:t>
            </a:r>
            <a:r>
              <a:rPr lang="tr-TR" sz="2000" dirty="0">
                <a:cs typeface="Calibri"/>
              </a:rPr>
              <a:t> </a:t>
            </a:r>
            <a:r>
              <a:rPr lang="tr-TR" sz="2000" dirty="0" err="1">
                <a:cs typeface="Calibri"/>
              </a:rPr>
              <a:t>Gaudí</a:t>
            </a:r>
            <a:r>
              <a:rPr lang="tr-TR" sz="2000" dirty="0">
                <a:cs typeface="Calibri"/>
              </a:rPr>
              <a:t>. </a:t>
            </a:r>
            <a:r>
              <a:rPr lang="tr-TR" sz="2000" dirty="0" err="1">
                <a:cs typeface="Calibri"/>
              </a:rPr>
              <a:t>The</a:t>
            </a:r>
            <a:r>
              <a:rPr lang="tr-TR" sz="2000" dirty="0">
                <a:cs typeface="Calibri"/>
              </a:rPr>
              <a:t> </a:t>
            </a:r>
            <a:r>
              <a:rPr lang="tr-TR" sz="2000" dirty="0" err="1">
                <a:cs typeface="Calibri"/>
              </a:rPr>
              <a:t>present</a:t>
            </a:r>
            <a:r>
              <a:rPr lang="tr-TR" sz="2000" dirty="0">
                <a:cs typeface="Calibri"/>
              </a:rPr>
              <a:t> </a:t>
            </a:r>
            <a:r>
              <a:rPr lang="tr-TR" sz="2000" dirty="0" err="1">
                <a:cs typeface="Calibri"/>
              </a:rPr>
              <a:t>design</a:t>
            </a:r>
            <a:r>
              <a:rPr lang="tr-TR" sz="2000" dirty="0">
                <a:cs typeface="Calibri"/>
              </a:rPr>
              <a:t> </a:t>
            </a:r>
            <a:r>
              <a:rPr lang="tr-TR" sz="2000" dirty="0" err="1">
                <a:cs typeface="Calibri"/>
              </a:rPr>
              <a:t>was</a:t>
            </a:r>
            <a:r>
              <a:rPr lang="tr-TR" sz="2000" dirty="0">
                <a:cs typeface="Calibri"/>
              </a:rPr>
              <a:t> </a:t>
            </a:r>
            <a:r>
              <a:rPr lang="tr-TR" sz="2000" dirty="0" err="1">
                <a:cs typeface="Calibri"/>
              </a:rPr>
              <a:t>created</a:t>
            </a:r>
            <a:r>
              <a:rPr lang="tr-TR" sz="2000" dirty="0">
                <a:cs typeface="Calibri"/>
              </a:rPr>
              <a:t> </a:t>
            </a:r>
            <a:r>
              <a:rPr lang="tr-TR" sz="2000" dirty="0" err="1">
                <a:cs typeface="Calibri"/>
              </a:rPr>
              <a:t>by</a:t>
            </a:r>
            <a:r>
              <a:rPr lang="tr-TR" sz="2000" dirty="0">
                <a:cs typeface="Calibri"/>
              </a:rPr>
              <a:t> re-</a:t>
            </a:r>
            <a:r>
              <a:rPr lang="tr-TR" sz="2000" dirty="0" err="1">
                <a:cs typeface="Calibri"/>
              </a:rPr>
              <a:t>designing</a:t>
            </a:r>
            <a:r>
              <a:rPr lang="tr-TR" sz="2000" dirty="0">
                <a:cs typeface="Calibri"/>
              </a:rPr>
              <a:t> </a:t>
            </a:r>
            <a:r>
              <a:rPr lang="tr-TR" sz="2000" dirty="0" err="1">
                <a:cs typeface="Calibri"/>
              </a:rPr>
              <a:t>the</a:t>
            </a:r>
            <a:r>
              <a:rPr lang="tr-TR" sz="2000" dirty="0">
                <a:cs typeface="Calibri"/>
              </a:rPr>
              <a:t> </a:t>
            </a:r>
            <a:r>
              <a:rPr lang="tr-TR" sz="2000" dirty="0" err="1">
                <a:cs typeface="Calibri"/>
              </a:rPr>
              <a:t>house</a:t>
            </a:r>
            <a:r>
              <a:rPr lang="tr-TR" sz="2000" dirty="0">
                <a:cs typeface="Calibri"/>
              </a:rPr>
              <a:t> in 1904. </a:t>
            </a:r>
            <a:r>
              <a:rPr lang="tr-TR" sz="2000" dirty="0" err="1">
                <a:cs typeface="Calibri"/>
              </a:rPr>
              <a:t>Gaudi</a:t>
            </a:r>
            <a:r>
              <a:rPr lang="tr-TR" sz="2000" dirty="0">
                <a:cs typeface="Calibri"/>
              </a:rPr>
              <a:t> </a:t>
            </a:r>
            <a:r>
              <a:rPr lang="tr-TR" sz="2000" dirty="0" err="1">
                <a:cs typeface="Calibri"/>
              </a:rPr>
              <a:t>himself</a:t>
            </a:r>
            <a:r>
              <a:rPr lang="tr-TR" sz="2000" dirty="0">
                <a:cs typeface="Calibri"/>
              </a:rPr>
              <a:t> </a:t>
            </a:r>
            <a:r>
              <a:rPr lang="tr-TR" sz="2000" dirty="0" err="1">
                <a:cs typeface="Calibri"/>
              </a:rPr>
              <a:t>restored</a:t>
            </a:r>
            <a:r>
              <a:rPr lang="tr-TR" sz="2000" dirty="0">
                <a:cs typeface="Calibri"/>
              </a:rPr>
              <a:t> </a:t>
            </a:r>
            <a:r>
              <a:rPr lang="tr-TR" sz="2000" dirty="0" err="1">
                <a:cs typeface="Calibri"/>
              </a:rPr>
              <a:t>the</a:t>
            </a:r>
            <a:r>
              <a:rPr lang="tr-TR" sz="2000" dirty="0">
                <a:cs typeface="Calibri"/>
              </a:rPr>
              <a:t> </a:t>
            </a:r>
            <a:r>
              <a:rPr lang="tr-TR" sz="2000" dirty="0" err="1">
                <a:cs typeface="Calibri"/>
              </a:rPr>
              <a:t>building</a:t>
            </a:r>
            <a:r>
              <a:rPr lang="tr-TR" sz="2000" dirty="0">
                <a:cs typeface="Calibri"/>
              </a:rPr>
              <a:t>.</a:t>
            </a:r>
            <a:endParaRPr lang="tr-TR">
              <a:cs typeface="Calibri"/>
            </a:endParaRPr>
          </a:p>
          <a:p>
            <a:endParaRPr lang="tr-TR"/>
          </a:p>
          <a:p>
            <a:endParaRPr lang="tr-TR" dirty="0">
              <a:cs typeface="Calibri"/>
            </a:endParaRPr>
          </a:p>
        </p:txBody>
      </p:sp>
      <p:pic>
        <p:nvPicPr>
          <p:cNvPr id="4" name="Resim 4" descr="bina, açık hava, gök, şehir içeren bir resim&#10;&#10;Çok yüksek güvenilirlikle oluşturulmuş açıklama">
            <a:extLst>
              <a:ext uri="{FF2B5EF4-FFF2-40B4-BE49-F238E27FC236}">
                <a16:creationId xmlns:a16="http://schemas.microsoft.com/office/drawing/2014/main" id="{08E8F674-61C2-42D5-988F-5D19BD47E43C}"/>
              </a:ext>
            </a:extLst>
          </p:cNvPr>
          <p:cNvPicPr>
            <a:picLocks noChangeAspect="1"/>
          </p:cNvPicPr>
          <p:nvPr/>
        </p:nvPicPr>
        <p:blipFill>
          <a:blip r:embed="rId2"/>
          <a:stretch>
            <a:fillRect/>
          </a:stretch>
        </p:blipFill>
        <p:spPr>
          <a:xfrm>
            <a:off x="1929531" y="2620094"/>
            <a:ext cx="4867992" cy="3659397"/>
          </a:xfrm>
          <a:prstGeom prst="rect">
            <a:avLst/>
          </a:prstGeom>
        </p:spPr>
      </p:pic>
    </p:spTree>
    <p:extLst>
      <p:ext uri="{BB962C8B-B14F-4D97-AF65-F5344CB8AC3E}">
        <p14:creationId xmlns:p14="http://schemas.microsoft.com/office/powerpoint/2010/main" val="608429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u="sng" dirty="0">
                <a:hlinkClick r:id="rId2"/>
              </a:rPr>
              <a:t>Gaudi's Crypt in Colonia </a:t>
            </a:r>
            <a:r>
              <a:rPr lang="en-US" u="sng" dirty="0" err="1">
                <a:hlinkClick r:id="rId2"/>
              </a:rPr>
              <a:t>Güell</a:t>
            </a:r>
            <a:endParaRPr lang="tr-TR" dirty="0"/>
          </a:p>
        </p:txBody>
      </p:sp>
      <p:pic>
        <p:nvPicPr>
          <p:cNvPr id="2050" name="Picture 2" descr="church of colònia güell ile ilgili görsel sonucu"/>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76056" y="2502394"/>
            <a:ext cx="3456384" cy="320992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23528" y="2502394"/>
            <a:ext cx="4572000" cy="3693319"/>
          </a:xfrm>
          <a:prstGeom prst="rect">
            <a:avLst/>
          </a:prstGeom>
        </p:spPr>
        <p:txBody>
          <a:bodyPr>
            <a:spAutoFit/>
          </a:bodyPr>
          <a:lstStyle/>
          <a:p>
            <a:r>
              <a:rPr lang="en-US" dirty="0"/>
              <a:t>The Church of </a:t>
            </a:r>
            <a:r>
              <a:rPr lang="en-US" dirty="0" err="1"/>
              <a:t>Colònia</a:t>
            </a:r>
            <a:r>
              <a:rPr lang="en-US" dirty="0"/>
              <a:t> </a:t>
            </a:r>
            <a:r>
              <a:rPr lang="en-US" dirty="0" err="1"/>
              <a:t>Güell</a:t>
            </a:r>
            <a:r>
              <a:rPr lang="en-US" dirty="0"/>
              <a:t> (Catalan: </a:t>
            </a:r>
            <a:r>
              <a:rPr lang="en-US" dirty="0" err="1"/>
              <a:t>Cripta</a:t>
            </a:r>
            <a:r>
              <a:rPr lang="en-US" dirty="0"/>
              <a:t> de la </a:t>
            </a:r>
            <a:r>
              <a:rPr lang="en-US" dirty="0" err="1"/>
              <a:t>Colònia</a:t>
            </a:r>
            <a:r>
              <a:rPr lang="en-US" dirty="0"/>
              <a:t> </a:t>
            </a:r>
            <a:r>
              <a:rPr lang="en-US" dirty="0" err="1"/>
              <a:t>Güell</a:t>
            </a:r>
            <a:r>
              <a:rPr lang="en-US" dirty="0"/>
              <a:t>, IPA: [ˈ</a:t>
            </a:r>
            <a:r>
              <a:rPr lang="en-US" dirty="0" err="1"/>
              <a:t>kɾiptə</a:t>
            </a:r>
            <a:r>
              <a:rPr lang="en-US" dirty="0"/>
              <a:t> </a:t>
            </a:r>
            <a:r>
              <a:rPr lang="en-US" dirty="0" err="1"/>
              <a:t>ðə</a:t>
            </a:r>
            <a:r>
              <a:rPr lang="en-US" dirty="0"/>
              <a:t> </a:t>
            </a:r>
            <a:r>
              <a:rPr lang="en-US" dirty="0" err="1"/>
              <a:t>ɫə</a:t>
            </a:r>
            <a:r>
              <a:rPr lang="en-US" dirty="0"/>
              <a:t> </a:t>
            </a:r>
            <a:r>
              <a:rPr lang="en-US" dirty="0" err="1"/>
              <a:t>kuˈɫɔniə</a:t>
            </a:r>
            <a:r>
              <a:rPr lang="en-US" dirty="0"/>
              <a:t> ˈ</a:t>
            </a:r>
            <a:r>
              <a:rPr lang="en-US" dirty="0" err="1"/>
              <a:t>ɣweʎ</a:t>
            </a:r>
            <a:r>
              <a:rPr lang="en-US" dirty="0"/>
              <a:t>]) is an unfinished work by Antoni </a:t>
            </a:r>
            <a:r>
              <a:rPr lang="en-US" dirty="0" err="1"/>
              <a:t>Gaudí</a:t>
            </a:r>
            <a:r>
              <a:rPr lang="en-US" dirty="0"/>
              <a:t>. It was built as a place of worship for the people in a manufacturing suburb in Santa Coloma de </a:t>
            </a:r>
            <a:r>
              <a:rPr lang="en-US" dirty="0" err="1"/>
              <a:t>Cervelló</a:t>
            </a:r>
            <a:r>
              <a:rPr lang="en-US" dirty="0"/>
              <a:t>, near Barcelona (Catalonia, Spain). </a:t>
            </a:r>
            <a:r>
              <a:rPr lang="en-US" dirty="0" err="1"/>
              <a:t>Colònia</a:t>
            </a:r>
            <a:r>
              <a:rPr lang="en-US" dirty="0"/>
              <a:t> </a:t>
            </a:r>
            <a:r>
              <a:rPr lang="en-US" dirty="0" err="1"/>
              <a:t>Güell</a:t>
            </a:r>
            <a:r>
              <a:rPr lang="en-US" dirty="0"/>
              <a:t> was the brainchild of Count </a:t>
            </a:r>
            <a:r>
              <a:rPr lang="en-US" dirty="0" err="1"/>
              <a:t>Eusebi</a:t>
            </a:r>
            <a:r>
              <a:rPr lang="en-US" dirty="0"/>
              <a:t> de </a:t>
            </a:r>
            <a:r>
              <a:rPr lang="en-US" dirty="0" err="1"/>
              <a:t>Güell</a:t>
            </a:r>
            <a:r>
              <a:rPr lang="en-US" dirty="0"/>
              <a:t>; however, with </a:t>
            </a:r>
            <a:r>
              <a:rPr lang="en-US" dirty="0" err="1"/>
              <a:t>Güell</a:t>
            </a:r>
            <a:r>
              <a:rPr lang="en-US" dirty="0"/>
              <a:t> losing profits from his business, the money was depleted and only the crypt was completed.</a:t>
            </a:r>
            <a:endParaRPr lang="tr-TR" dirty="0"/>
          </a:p>
        </p:txBody>
      </p:sp>
    </p:spTree>
    <p:extLst>
      <p:ext uri="{BB962C8B-B14F-4D97-AF65-F5344CB8AC3E}">
        <p14:creationId xmlns:p14="http://schemas.microsoft.com/office/powerpoint/2010/main" val="871962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REFERENCES </a:t>
            </a:r>
            <a:endParaRPr lang="tr-TR" dirty="0"/>
          </a:p>
        </p:txBody>
      </p:sp>
      <p:sp>
        <p:nvSpPr>
          <p:cNvPr id="3" name="İçerik Yer Tutucusu 2"/>
          <p:cNvSpPr>
            <a:spLocks noGrp="1"/>
          </p:cNvSpPr>
          <p:nvPr>
            <p:ph idx="1"/>
          </p:nvPr>
        </p:nvSpPr>
        <p:spPr/>
        <p:txBody>
          <a:bodyPr vert="horz" lIns="91440" tIns="45720" rIns="91440" bIns="45720" rtlCol="0" anchor="t">
            <a:normAutofit/>
          </a:bodyPr>
          <a:lstStyle/>
          <a:p>
            <a:r>
              <a:rPr lang="tr-TR" dirty="0">
                <a:hlinkClick r:id="rId2"/>
              </a:rPr>
              <a:t>https://www.biography.com/people/antoni-gaud%C3%AD-40695</a:t>
            </a:r>
            <a:endParaRPr lang="tr-TR" dirty="0"/>
          </a:p>
          <a:p>
            <a:endParaRPr lang="tr-TR" dirty="0">
              <a:cs typeface="Calibri"/>
            </a:endParaRPr>
          </a:p>
          <a:p>
            <a:r>
              <a:rPr lang="tr-TR" dirty="0">
                <a:solidFill>
                  <a:srgbClr val="FFC000"/>
                </a:solidFill>
                <a:cs typeface="Calibri"/>
              </a:rPr>
              <a:t>http://www.wikizeroo.net/index.php?q=aHR0cHM6Ly9lbi53aWtpcGVkaWEub3JnL3dpa2kvQ2h1cmNoX29mX0NvbMOybmlhX0fDvGVsbA</a:t>
            </a:r>
            <a:endParaRPr lang="tr-TR" dirty="0">
              <a:solidFill>
                <a:srgbClr val="FFC000"/>
              </a:solidFill>
              <a:cs typeface="Calibri"/>
            </a:endParaRPr>
          </a:p>
          <a:p>
            <a:pPr marL="0" indent="0">
              <a:buNone/>
            </a:pPr>
            <a:r>
              <a:rPr lang="tr-TR" dirty="0">
                <a:cs typeface="Calibri"/>
              </a:rPr>
              <a:t>              </a:t>
            </a:r>
          </a:p>
          <a:p>
            <a:pPr marL="0" indent="0">
              <a:buNone/>
            </a:pPr>
            <a:endParaRPr lang="tr-TR" dirty="0">
              <a:cs typeface="Calibri"/>
            </a:endParaRPr>
          </a:p>
          <a:p>
            <a:pPr marL="0" indent="0">
              <a:buNone/>
            </a:pPr>
            <a:r>
              <a:rPr lang="tr-TR" dirty="0">
                <a:cs typeface="Calibri"/>
              </a:rPr>
              <a:t>                                              BERİVAN UÇAR</a:t>
            </a:r>
          </a:p>
        </p:txBody>
      </p:sp>
    </p:spTree>
    <p:extLst>
      <p:ext uri="{BB962C8B-B14F-4D97-AF65-F5344CB8AC3E}">
        <p14:creationId xmlns:p14="http://schemas.microsoft.com/office/powerpoint/2010/main" val="40185094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38</TotalTime>
  <Words>630</Words>
  <Application>Microsoft Office PowerPoint</Application>
  <PresentationFormat>Ekran Gösterisi (4:3)</PresentationFormat>
  <Paragraphs>68</Paragraphs>
  <Slides>13</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vt:i4>
      </vt:variant>
    </vt:vector>
  </HeadingPairs>
  <TitlesOfParts>
    <vt:vector size="20" baseType="lpstr">
      <vt:lpstr>Arial</vt:lpstr>
      <vt:lpstr>Calibri</vt:lpstr>
      <vt:lpstr>Century Gothic</vt:lpstr>
      <vt:lpstr>Times</vt:lpstr>
      <vt:lpstr>Times New Roman</vt:lpstr>
      <vt:lpstr>Wingdings 3</vt:lpstr>
      <vt:lpstr>İyon</vt:lpstr>
      <vt:lpstr>ANTONI GAUDI</vt:lpstr>
      <vt:lpstr>PowerPoint Sunusu</vt:lpstr>
      <vt:lpstr>WHO IS HE?</vt:lpstr>
      <vt:lpstr>PowerPoint Sunusu</vt:lpstr>
      <vt:lpstr>PowerPoint Sunusu</vt:lpstr>
      <vt:lpstr>LA SAGRADA FAMALIA</vt:lpstr>
      <vt:lpstr>CASA MILA </vt:lpstr>
      <vt:lpstr>PowerPoint Sunusu</vt:lpstr>
      <vt:lpstr>PARK GÜELL </vt:lpstr>
      <vt:lpstr>PowerPoint Sunusu</vt:lpstr>
      <vt:lpstr>CASA BATTLO</vt:lpstr>
      <vt:lpstr>Gaudi's Crypt in Colonia Güell</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ANTONİ GAUDİ</dc:title>
  <dc:creator>iticu1</dc:creator>
  <cp:lastModifiedBy>uskudar</cp:lastModifiedBy>
  <cp:revision>37</cp:revision>
  <dcterms:created xsi:type="dcterms:W3CDTF">2019-03-04T15:26:04Z</dcterms:created>
  <dcterms:modified xsi:type="dcterms:W3CDTF">2019-03-24T18:53:00Z</dcterms:modified>
</cp:coreProperties>
</file>